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sldIdLst>
    <p:sldId id="306" r:id="rId2"/>
    <p:sldId id="307" r:id="rId3"/>
    <p:sldId id="339" r:id="rId4"/>
    <p:sldId id="346" r:id="rId5"/>
    <p:sldId id="345" r:id="rId6"/>
    <p:sldId id="313" r:id="rId7"/>
    <p:sldId id="340" r:id="rId8"/>
    <p:sldId id="338" r:id="rId9"/>
    <p:sldId id="337" r:id="rId10"/>
    <p:sldId id="347" r:id="rId11"/>
    <p:sldId id="342" r:id="rId12"/>
    <p:sldId id="312" r:id="rId13"/>
    <p:sldId id="344" r:id="rId14"/>
    <p:sldId id="317" r:id="rId15"/>
    <p:sldId id="323" r:id="rId16"/>
    <p:sldId id="324" r:id="rId17"/>
    <p:sldId id="325" r:id="rId18"/>
    <p:sldId id="349" r:id="rId19"/>
    <p:sldId id="326" r:id="rId20"/>
    <p:sldId id="341" r:id="rId21"/>
    <p:sldId id="334" r:id="rId22"/>
    <p:sldId id="348" r:id="rId23"/>
    <p:sldId id="331" r:id="rId24"/>
    <p:sldId id="332" r:id="rId25"/>
    <p:sldId id="336" r:id="rId26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98" autoAdjust="0"/>
    <p:restoredTop sz="97826" autoAdjust="0"/>
  </p:normalViewPr>
  <p:slideViewPr>
    <p:cSldViewPr>
      <p:cViewPr>
        <p:scale>
          <a:sx n="70" d="100"/>
          <a:sy n="70" d="100"/>
        </p:scale>
        <p:origin x="-778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97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711F883C-0CED-4F7D-B952-921917724CB0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pPr/>
              <a:t>2012/1/16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8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29684" cy="708110"/>
          </a:xfrm>
        </p:spPr>
        <p:txBody>
          <a:bodyPr>
            <a:normAutofit/>
          </a:bodyPr>
          <a:lstStyle/>
          <a:p>
            <a:r>
              <a:rPr lang="en-US" altLang="zh-TW" sz="3200" b="1" cap="none" dirty="0" smtClean="0"/>
              <a:t>Ranking-based Processing of SQL Queries</a:t>
            </a:r>
            <a:endParaRPr lang="zh-TW" altLang="en-US" sz="3200" b="1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552928" cy="3240360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 smtClean="0">
                <a:solidFill>
                  <a:schemeClr val="tx1"/>
                </a:solidFill>
              </a:rPr>
              <a:t>Date: 2012/1/16</a:t>
            </a: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</a:rPr>
              <a:t>Source:</a:t>
            </a:r>
            <a:r>
              <a:rPr lang="en-US" altLang="zh-TW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Hany</a:t>
            </a:r>
            <a:r>
              <a:rPr lang="en-US" altLang="zh-TW" sz="2800" dirty="0" smtClean="0">
                <a:solidFill>
                  <a:schemeClr val="tx1"/>
                </a:solidFill>
              </a:rPr>
              <a:t>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Azzam</a:t>
            </a:r>
            <a:r>
              <a:rPr lang="en-US" altLang="zh-TW" sz="2800" dirty="0" smtClean="0">
                <a:solidFill>
                  <a:schemeClr val="tx1"/>
                </a:solidFill>
              </a:rPr>
              <a:t> (CIKM’11)</a:t>
            </a: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</a:rPr>
              <a:t>Speaker: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Er</a:t>
            </a:r>
            <a:r>
              <a:rPr lang="en-US" altLang="zh-TW" sz="2800" dirty="0" smtClean="0">
                <a:solidFill>
                  <a:schemeClr val="tx1"/>
                </a:solidFill>
              </a:rPr>
              <a:t>-gang Liu</a:t>
            </a:r>
          </a:p>
          <a:p>
            <a:pPr algn="l"/>
            <a:r>
              <a:rPr lang="en-US" altLang="zh-TW" sz="2800" dirty="0">
                <a:solidFill>
                  <a:schemeClr val="tx1"/>
                </a:solidFill>
              </a:rPr>
              <a:t>Advisor: Dr</a:t>
            </a:r>
            <a:r>
              <a:rPr lang="en-US" altLang="zh-TW" sz="2800" dirty="0" smtClean="0">
                <a:solidFill>
                  <a:schemeClr val="tx1"/>
                </a:solidFill>
              </a:rPr>
              <a:t>. </a:t>
            </a:r>
            <a:r>
              <a:rPr lang="en-US" altLang="zh-TW" sz="2800" dirty="0" err="1">
                <a:solidFill>
                  <a:schemeClr val="tx1"/>
                </a:solidFill>
              </a:rPr>
              <a:t>Jia</a:t>
            </a:r>
            <a:r>
              <a:rPr lang="en-US" altLang="zh-TW" sz="2800" dirty="0">
                <a:solidFill>
                  <a:schemeClr val="tx1"/>
                </a:solidFill>
              </a:rPr>
              <a:t>-ling </a:t>
            </a:r>
            <a:r>
              <a:rPr lang="en-US" altLang="zh-TW" sz="2800" dirty="0" err="1">
                <a:solidFill>
                  <a:schemeClr val="tx1"/>
                </a:solidFill>
              </a:rPr>
              <a:t>Koh</a:t>
            </a:r>
            <a:endParaRPr lang="en-US" altLang="zh-TW" sz="2800" dirty="0">
              <a:solidFill>
                <a:schemeClr val="tx1"/>
              </a:solidFill>
            </a:endParaRP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991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Tuple Retrieval</a:t>
            </a:r>
            <a:endParaRPr lang="zh-TW" altLang="en-US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6" y="1654535"/>
            <a:ext cx="38164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51" y="1816459"/>
            <a:ext cx="4304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直線單箭頭接點 14"/>
          <p:cNvCxnSpPr/>
          <p:nvPr/>
        </p:nvCxnSpPr>
        <p:spPr>
          <a:xfrm>
            <a:off x="4049486" y="2338736"/>
            <a:ext cx="621665" cy="1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50" y="3717032"/>
            <a:ext cx="436534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直線單箭頭接點 19"/>
          <p:cNvCxnSpPr>
            <a:endCxn id="19" idx="1"/>
          </p:cNvCxnSpPr>
          <p:nvPr/>
        </p:nvCxnSpPr>
        <p:spPr>
          <a:xfrm>
            <a:off x="4068891" y="4231382"/>
            <a:ext cx="60225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0575"/>
            <a:ext cx="3869974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矩形 32"/>
          <p:cNvSpPr/>
          <p:nvPr/>
        </p:nvSpPr>
        <p:spPr>
          <a:xfrm>
            <a:off x="4572000" y="1654535"/>
            <a:ext cx="4464495" cy="3287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3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176464" cy="121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Tuple Retrieval</a:t>
            </a:r>
            <a:endParaRPr lang="zh-TW" altLang="en-US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5052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80877"/>
              </p:ext>
            </p:extLst>
          </p:nvPr>
        </p:nvGraphicFramePr>
        <p:xfrm>
          <a:off x="1115616" y="5013176"/>
          <a:ext cx="2016224" cy="170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52"/>
                <a:gridCol w="1025672"/>
              </a:tblGrid>
              <a:tr h="34143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QueryId</a:t>
                      </a:r>
                      <a:endParaRPr kumimoji="0" lang="zh-TW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1400" b="1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DocId</a:t>
                      </a:r>
                      <a:endParaRPr kumimoji="0" lang="zh-TW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143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kumimoji="0" lang="zh-TW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Doc1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43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kumimoji="0" lang="zh-TW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lang="zh-TW" altLang="zh-TW" sz="1400" b="1" kern="100" dirty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43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kumimoji="0" lang="zh-TW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43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kumimoji="0" lang="zh-TW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Doc4</a:t>
                      </a:r>
                      <a:endParaRPr lang="zh-TW" altLang="zh-TW" sz="1400" b="1" kern="100" dirty="0" smtClean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124744"/>
            <a:ext cx="468052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98" y="2182281"/>
            <a:ext cx="16097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5508106" y="2708920"/>
            <a:ext cx="192998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508105" y="3150230"/>
            <a:ext cx="1929983" cy="407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508105" y="3789040"/>
            <a:ext cx="1929983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508104" y="4365104"/>
            <a:ext cx="192998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43360"/>
              </p:ext>
            </p:extLst>
          </p:nvPr>
        </p:nvGraphicFramePr>
        <p:xfrm>
          <a:off x="6001924" y="5013176"/>
          <a:ext cx="1025672" cy="170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672"/>
              </a:tblGrid>
              <a:tr h="341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1400" b="1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DocId</a:t>
                      </a:r>
                      <a:endParaRPr kumimoji="0" lang="zh-TW" sz="14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1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Doc1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1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lang="zh-TW" altLang="zh-TW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1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1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Doc4</a:t>
                      </a:r>
                      <a:endParaRPr lang="zh-TW" altLang="zh-TW" sz="1400" b="1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2243538" y="2717304"/>
            <a:ext cx="192998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220144" y="3174791"/>
            <a:ext cx="1929983" cy="4392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2235154" y="3789040"/>
            <a:ext cx="1929983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2195736" y="4365104"/>
            <a:ext cx="192998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42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3414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cs typeface="Times New Roman" pitchFamily="18" charset="0"/>
              </a:rPr>
              <a:t>SQL2PSQL </a:t>
            </a:r>
            <a:r>
              <a:rPr lang="zh-TW" altLang="en-US" b="1" dirty="0" smtClean="0">
                <a:cs typeface="Times New Roman" pitchFamily="18" charset="0"/>
              </a:rPr>
              <a:t> </a:t>
            </a:r>
            <a:r>
              <a:rPr lang="en-US" altLang="zh-TW" b="1" dirty="0" smtClean="0">
                <a:cs typeface="Times New Roman" pitchFamily="18" charset="0"/>
              </a:rPr>
              <a:t>ALGORITHM </a:t>
            </a:r>
            <a:r>
              <a:rPr lang="en-US" altLang="zh-TW" b="1" dirty="0" smtClean="0"/>
              <a:t>Basic Views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429000"/>
            <a:ext cx="1944217" cy="323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251520" y="980728"/>
            <a:ext cx="8507288" cy="468632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Tuple-based (Location-based) Probabilities, P_Z(X)</a:t>
            </a:r>
            <a:endParaRPr lang="zh-TW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6" y="1700808"/>
            <a:ext cx="6000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20764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cs typeface="Times New Roman" pitchFamily="18" charset="0"/>
              </a:rPr>
              <a:t>SQL2PSQL </a:t>
            </a:r>
            <a:r>
              <a:rPr lang="zh-TW" altLang="en-US" b="1" dirty="0">
                <a:cs typeface="Times New Roman" pitchFamily="18" charset="0"/>
              </a:rPr>
              <a:t> </a:t>
            </a:r>
            <a:r>
              <a:rPr lang="en-US" altLang="zh-TW" b="1" dirty="0">
                <a:cs typeface="Times New Roman" pitchFamily="18" charset="0"/>
              </a:rPr>
              <a:t>ALGORITHM </a:t>
            </a:r>
            <a:r>
              <a:rPr lang="en-US" altLang="zh-TW" b="1" dirty="0"/>
              <a:t>Basic Views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80728"/>
            <a:ext cx="8507288" cy="468632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Conditional Probabilities, </a:t>
            </a:r>
            <a:r>
              <a:rPr lang="en-US" altLang="zh-TW" sz="2800" dirty="0" err="1" smtClean="0"/>
              <a:t>Pz</a:t>
            </a:r>
            <a:r>
              <a:rPr lang="en-US" altLang="zh-TW" sz="2800" dirty="0" smtClean="0"/>
              <a:t>(X|Y)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114800" y="6209030"/>
            <a:ext cx="914400" cy="28346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505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1" y="3573016"/>
            <a:ext cx="1788213" cy="297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35" y="3592538"/>
            <a:ext cx="2545871" cy="295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cs typeface="Times New Roman" pitchFamily="18" charset="0"/>
              </a:rPr>
              <a:t>SQL2PSQL </a:t>
            </a:r>
            <a:r>
              <a:rPr lang="zh-TW" altLang="en-US" b="1" dirty="0" smtClean="0">
                <a:cs typeface="Times New Roman" pitchFamily="18" charset="0"/>
              </a:rPr>
              <a:t> </a:t>
            </a:r>
            <a:r>
              <a:rPr lang="en-US" altLang="zh-TW" b="1" dirty="0" smtClean="0">
                <a:cs typeface="Times New Roman" pitchFamily="18" charset="0"/>
              </a:rPr>
              <a:t>ALGORITHM </a:t>
            </a:r>
            <a:r>
              <a:rPr lang="en-US" altLang="zh-TW" b="1" dirty="0" smtClean="0"/>
              <a:t>Basic Views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79512" y="1052735"/>
            <a:ext cx="8784976" cy="5633789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Value-based (Document-based) Probabilities </a:t>
            </a:r>
            <a:r>
              <a:rPr lang="en-US" altLang="zh-TW" sz="2800" dirty="0" err="1" smtClean="0"/>
              <a:t>Pz</a:t>
            </a:r>
            <a:r>
              <a:rPr lang="en-US" altLang="zh-TW" sz="2800" dirty="0" smtClean="0"/>
              <a:t>[x](X|Y)</a:t>
            </a:r>
            <a:endParaRPr lang="zh-TW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6189"/>
            <a:ext cx="67627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7833"/>
            <a:ext cx="15049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75" y="4137833"/>
            <a:ext cx="2016224" cy="185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cs typeface="Times New Roman" pitchFamily="18" charset="0"/>
              </a:rPr>
              <a:t>SQL2PSQL </a:t>
            </a:r>
            <a:r>
              <a:rPr lang="zh-TW" altLang="en-US" b="1" dirty="0" smtClean="0">
                <a:cs typeface="Times New Roman" pitchFamily="18" charset="0"/>
              </a:rPr>
              <a:t> </a:t>
            </a:r>
            <a:r>
              <a:rPr lang="en-US" altLang="zh-TW" b="1" dirty="0" smtClean="0">
                <a:cs typeface="Times New Roman" pitchFamily="18" charset="0"/>
              </a:rPr>
              <a:t>ALGORITHM </a:t>
            </a:r>
            <a:r>
              <a:rPr lang="en-US" altLang="zh-TW" b="1" dirty="0" smtClean="0"/>
              <a:t>Basic Views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4" y="3861048"/>
            <a:ext cx="15049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158819" y="1172964"/>
            <a:ext cx="8784976" cy="5633789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Information-based  Probabilities </a:t>
            </a:r>
            <a:r>
              <a:rPr lang="en-US" altLang="zh-TW" sz="2800" dirty="0" err="1" smtClean="0"/>
              <a:t>Pz</a:t>
            </a:r>
            <a:r>
              <a:rPr lang="en-US" altLang="zh-TW" sz="2800" dirty="0" smtClean="0"/>
              <a:t>(X </a:t>
            </a:r>
            <a:r>
              <a:rPr lang="en-US" altLang="zh-TW" sz="2800" dirty="0" err="1" smtClean="0"/>
              <a:t>infors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23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18731"/>
            <a:ext cx="40100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52536" y="332656"/>
            <a:ext cx="878396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800" b="1" dirty="0" smtClean="0"/>
              <a:t>TF-IDF-based Processing of SQL Queries</a:t>
            </a:r>
            <a:endParaRPr lang="zh-TW" altLang="en-US" sz="3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6" y="1196752"/>
            <a:ext cx="78581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9" y="3645024"/>
            <a:ext cx="46386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536" y="260648"/>
            <a:ext cx="8783960" cy="990600"/>
          </a:xfrm>
        </p:spPr>
        <p:txBody>
          <a:bodyPr>
            <a:noAutofit/>
          </a:bodyPr>
          <a:lstStyle/>
          <a:p>
            <a:r>
              <a:rPr lang="en-US" altLang="zh-TW" sz="3800" b="1" dirty="0" smtClean="0"/>
              <a:t>TF-IDF-based Processing of SQL Queries</a:t>
            </a:r>
            <a:endParaRPr lang="zh-TW" altLang="en-US" sz="3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340768"/>
            <a:ext cx="856297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0" y="2733193"/>
            <a:ext cx="46386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94793"/>
              </p:ext>
            </p:extLst>
          </p:nvPr>
        </p:nvGraphicFramePr>
        <p:xfrm>
          <a:off x="5004048" y="2766729"/>
          <a:ext cx="3960440" cy="306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  <a:gridCol w="880097"/>
                <a:gridCol w="704079"/>
              </a:tblGrid>
              <a:tr h="399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0.069 = 0.5*0.1386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sailing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doc1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0.189 = 0.5*0.3174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doc1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17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0.091= 0.66*0.1386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17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0.105</a:t>
                      </a:r>
                      <a:r>
                        <a:rPr lang="en-US" sz="1400" kern="100" baseline="0" dirty="0" smtClean="0">
                          <a:effectLst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</a:rPr>
                        <a:t>= 0.33*0.3174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99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0.046 = 0.33*0.1386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99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0.33 = 0.33*1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99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0.33 = 0.33*1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coast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99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0.139 = 1.0*0.1386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doc4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6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0.317 = 1.0*0.3174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doc5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563889" y="2003950"/>
            <a:ext cx="1440160" cy="560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536" y="260648"/>
            <a:ext cx="8783960" cy="990600"/>
          </a:xfrm>
        </p:spPr>
        <p:txBody>
          <a:bodyPr>
            <a:noAutofit/>
          </a:bodyPr>
          <a:lstStyle/>
          <a:p>
            <a:r>
              <a:rPr lang="en-US" altLang="zh-TW" sz="3800" b="1" dirty="0" smtClean="0"/>
              <a:t>TF-IDF-based Processing of SQL Queries</a:t>
            </a:r>
            <a:endParaRPr lang="zh-TW" altLang="en-US" sz="3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340768"/>
            <a:ext cx="856297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8601"/>
              </p:ext>
            </p:extLst>
          </p:nvPr>
        </p:nvGraphicFramePr>
        <p:xfrm>
          <a:off x="395536" y="2996952"/>
          <a:ext cx="3456384" cy="331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830"/>
                <a:gridCol w="768085"/>
                <a:gridCol w="614469"/>
              </a:tblGrid>
              <a:tr h="432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0.069 = 0.5*0.1386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sailing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doc1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0.189 = 0.5*0.3174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doc1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1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0.091= 0.66*0.1386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42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0.105</a:t>
                      </a:r>
                      <a:r>
                        <a:rPr lang="en-US" sz="1400" kern="100" baseline="0" dirty="0" smtClean="0">
                          <a:effectLst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</a:rPr>
                        <a:t>= 0.33*0.3174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24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0.046 = 0.33*0.1386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24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0.33 = 0.33*1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24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0.33 = 0.33*1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coast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24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0.139 = 1.0*0.1386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doc4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94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0.317 = 1.0*0.3174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doc5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995936" y="3025771"/>
            <a:ext cx="49685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>
              <a:lnSpc>
                <a:spcPct val="130000"/>
              </a:lnSpc>
            </a:pPr>
            <a:r>
              <a:rPr lang="en-US" altLang="zh-TW" sz="2000" dirty="0" smtClean="0"/>
              <a:t>   value1 = </a:t>
            </a:r>
            <a:r>
              <a:rPr lang="en-US" altLang="zh-TW" sz="2000" dirty="0" err="1" smtClean="0"/>
              <a:t>saling</a:t>
            </a:r>
            <a:r>
              <a:rPr lang="en-US" altLang="zh-TW" sz="2000" dirty="0" smtClean="0"/>
              <a:t> , value2 = east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99759"/>
              </p:ext>
            </p:extLst>
          </p:nvPr>
        </p:nvGraphicFramePr>
        <p:xfrm>
          <a:off x="5040052" y="3717032"/>
          <a:ext cx="2880320" cy="1497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736"/>
                <a:gridCol w="1016584"/>
              </a:tblGrid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0.069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Doc1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0.091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0.376=0.046+0.33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0.139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Doc4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90513" y="2861320"/>
            <a:ext cx="3705423" cy="410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37582" y="3717032"/>
            <a:ext cx="375835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37582" y="4509120"/>
            <a:ext cx="375835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24194" y="5517232"/>
            <a:ext cx="377174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270870" y="4231382"/>
            <a:ext cx="60225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34144"/>
            <a:ext cx="8507288" cy="990600"/>
          </a:xfrm>
        </p:spPr>
        <p:txBody>
          <a:bodyPr>
            <a:noAutofit/>
          </a:bodyPr>
          <a:lstStyle/>
          <a:p>
            <a:r>
              <a:rPr lang="en-US" altLang="zh-TW" sz="4000" b="1" dirty="0" smtClean="0"/>
              <a:t>LM-based Processing of SQL Queries</a:t>
            </a:r>
            <a:endParaRPr lang="zh-TW" altLang="en-US" sz="40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7" y="915661"/>
            <a:ext cx="8044045" cy="316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221088"/>
            <a:ext cx="2304256" cy="24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9" y="4221088"/>
            <a:ext cx="202664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65690"/>
              </p:ext>
            </p:extLst>
          </p:nvPr>
        </p:nvGraphicFramePr>
        <p:xfrm>
          <a:off x="4572001" y="4093770"/>
          <a:ext cx="4464496" cy="2577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792088"/>
                <a:gridCol w="720080"/>
              </a:tblGrid>
              <a:tr h="259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Log(1+1)  = Log[ 1+ (0.5/0.5 ) ]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sailing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doc1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Log(1+</a:t>
                      </a:r>
                      <a:r>
                        <a:rPr lang="en-US" sz="1400" kern="100" dirty="0" smtClean="0">
                          <a:effectLst/>
                        </a:rPr>
                        <a:t>1.66 </a:t>
                      </a:r>
                      <a:r>
                        <a:rPr lang="en-US" altLang="zh-TW" sz="1400" kern="100" dirty="0" smtClean="0">
                          <a:effectLst/>
                        </a:rPr>
                        <a:t>) </a:t>
                      </a:r>
                      <a:r>
                        <a:rPr lang="en-US" sz="1400" kern="100" dirty="0" smtClean="0">
                          <a:effectLst/>
                        </a:rPr>
                        <a:t>= </a:t>
                      </a:r>
                      <a:r>
                        <a:rPr lang="en-US" altLang="zh-TW" sz="1400" kern="100" dirty="0" smtClean="0">
                          <a:effectLst/>
                        </a:rPr>
                        <a:t>Log[ 1+ (</a:t>
                      </a:r>
                      <a:r>
                        <a:rPr lang="en-US" sz="1400" kern="100" dirty="0" smtClean="0">
                          <a:effectLst/>
                        </a:rPr>
                        <a:t> 0.5/0.3 ) ]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doc1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37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Log(1+</a:t>
                      </a:r>
                      <a:r>
                        <a:rPr lang="en-US" sz="1400" kern="100" dirty="0" smtClean="0">
                          <a:effectLst/>
                        </a:rPr>
                        <a:t>1.32</a:t>
                      </a:r>
                      <a:r>
                        <a:rPr lang="en-US" altLang="zh-TW" sz="1400" kern="100" dirty="0" smtClean="0">
                          <a:effectLst/>
                        </a:rPr>
                        <a:t>)  </a:t>
                      </a:r>
                      <a:r>
                        <a:rPr lang="en-US" sz="1400" kern="100" dirty="0" smtClean="0">
                          <a:effectLst/>
                        </a:rPr>
                        <a:t>= </a:t>
                      </a:r>
                      <a:r>
                        <a:rPr lang="en-US" altLang="zh-TW" sz="1400" kern="100" dirty="0" smtClean="0">
                          <a:effectLst/>
                        </a:rPr>
                        <a:t>Log[ 1+ (</a:t>
                      </a:r>
                      <a:r>
                        <a:rPr lang="en-US" sz="1400" kern="100" dirty="0" smtClean="0">
                          <a:effectLst/>
                        </a:rPr>
                        <a:t>0.66/0.5 ) ]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66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Log(1+</a:t>
                      </a:r>
                      <a:r>
                        <a:rPr lang="en-US" sz="1400" kern="100" dirty="0" smtClean="0">
                          <a:effectLst/>
                        </a:rPr>
                        <a:t>1.1</a:t>
                      </a:r>
                      <a:r>
                        <a:rPr lang="en-US" sz="1400" kern="100" baseline="0" dirty="0" smtClean="0">
                          <a:effectLst/>
                        </a:rPr>
                        <a:t> </a:t>
                      </a:r>
                      <a:r>
                        <a:rPr lang="en-US" altLang="zh-TW" sz="1400" kern="100" dirty="0" smtClean="0">
                          <a:effectLst/>
                        </a:rPr>
                        <a:t>) </a:t>
                      </a:r>
                      <a:r>
                        <a:rPr lang="en-US" sz="1400" kern="100" dirty="0" smtClean="0">
                          <a:effectLst/>
                        </a:rPr>
                        <a:t>= </a:t>
                      </a:r>
                      <a:r>
                        <a:rPr lang="en-US" altLang="zh-TW" sz="1400" kern="100" dirty="0" smtClean="0">
                          <a:effectLst/>
                        </a:rPr>
                        <a:t>Log[ 1+( </a:t>
                      </a:r>
                      <a:r>
                        <a:rPr lang="en-US" sz="1400" kern="100" dirty="0" smtClean="0">
                          <a:effectLst/>
                        </a:rPr>
                        <a:t>0.33/0.3 ) ]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81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Log(1+</a:t>
                      </a:r>
                      <a:r>
                        <a:rPr lang="en-US" sz="1400" kern="100" dirty="0" smtClean="0">
                          <a:effectLst/>
                        </a:rPr>
                        <a:t>0.66 </a:t>
                      </a:r>
                      <a:r>
                        <a:rPr lang="en-US" altLang="zh-TW" sz="1400" kern="100" dirty="0" smtClean="0">
                          <a:effectLst/>
                        </a:rPr>
                        <a:t>) </a:t>
                      </a:r>
                      <a:r>
                        <a:rPr lang="en-US" sz="1400" kern="100" dirty="0" smtClean="0">
                          <a:effectLst/>
                        </a:rPr>
                        <a:t>= </a:t>
                      </a:r>
                      <a:r>
                        <a:rPr lang="en-US" altLang="zh-TW" sz="1400" kern="100" dirty="0" smtClean="0">
                          <a:effectLst/>
                        </a:rPr>
                        <a:t>Log[ 1+ (</a:t>
                      </a:r>
                      <a:r>
                        <a:rPr lang="en-US" sz="1400" kern="100" dirty="0" smtClean="0">
                          <a:effectLst/>
                        </a:rPr>
                        <a:t>0.33/0.5 ) ]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81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Log(1+</a:t>
                      </a:r>
                      <a:r>
                        <a:rPr lang="en-US" sz="1400" kern="100" dirty="0" smtClean="0">
                          <a:effectLst/>
                        </a:rPr>
                        <a:t>3.3 </a:t>
                      </a:r>
                      <a:r>
                        <a:rPr lang="en-US" altLang="zh-TW" sz="1400" kern="100" dirty="0" smtClean="0">
                          <a:effectLst/>
                        </a:rPr>
                        <a:t>) </a:t>
                      </a:r>
                      <a:r>
                        <a:rPr lang="en-US" sz="1400" kern="100" dirty="0" smtClean="0">
                          <a:effectLst/>
                        </a:rPr>
                        <a:t>= </a:t>
                      </a:r>
                      <a:r>
                        <a:rPr lang="en-US" altLang="zh-TW" sz="1400" kern="100" dirty="0" smtClean="0">
                          <a:effectLst/>
                        </a:rPr>
                        <a:t>Log[ 1+ (</a:t>
                      </a:r>
                      <a:r>
                        <a:rPr lang="en-US" sz="1400" kern="100" dirty="0" smtClean="0">
                          <a:effectLst/>
                        </a:rPr>
                        <a:t>0.33/0.1 ) ]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81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Log(1+</a:t>
                      </a:r>
                      <a:r>
                        <a:rPr lang="en-US" sz="1400" kern="100" dirty="0" smtClean="0">
                          <a:effectLst/>
                        </a:rPr>
                        <a:t>3.3 </a:t>
                      </a:r>
                      <a:r>
                        <a:rPr lang="en-US" altLang="zh-TW" sz="1400" kern="100" dirty="0" smtClean="0">
                          <a:effectLst/>
                        </a:rPr>
                        <a:t>) </a:t>
                      </a:r>
                      <a:r>
                        <a:rPr lang="en-US" sz="1400" kern="100" dirty="0" smtClean="0">
                          <a:effectLst/>
                        </a:rPr>
                        <a:t>= </a:t>
                      </a:r>
                      <a:r>
                        <a:rPr lang="en-US" altLang="zh-TW" sz="1400" kern="100" dirty="0" smtClean="0">
                          <a:effectLst/>
                        </a:rPr>
                        <a:t>Log[ 1+ (</a:t>
                      </a:r>
                      <a:r>
                        <a:rPr lang="en-US" sz="1400" kern="100" dirty="0" smtClean="0">
                          <a:effectLst/>
                        </a:rPr>
                        <a:t>0.33/0.1 ) ]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coast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4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81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Log(1+</a:t>
                      </a:r>
                      <a:r>
                        <a:rPr lang="en-US" sz="1400" kern="100" dirty="0" smtClean="0">
                          <a:effectLst/>
                        </a:rPr>
                        <a:t>2 </a:t>
                      </a:r>
                      <a:r>
                        <a:rPr lang="en-US" altLang="zh-TW" sz="1400" kern="100" dirty="0" smtClean="0">
                          <a:effectLst/>
                        </a:rPr>
                        <a:t>) </a:t>
                      </a:r>
                      <a:r>
                        <a:rPr lang="en-US" sz="1400" kern="100" dirty="0" smtClean="0">
                          <a:effectLst/>
                        </a:rPr>
                        <a:t>= </a:t>
                      </a:r>
                      <a:r>
                        <a:rPr lang="en-US" altLang="zh-TW" sz="1400" kern="100" dirty="0" smtClean="0">
                          <a:effectLst/>
                        </a:rPr>
                        <a:t>Log[ 1+ (</a:t>
                      </a:r>
                      <a:r>
                        <a:rPr lang="en-US" sz="1400" kern="100" dirty="0" smtClean="0">
                          <a:effectLst/>
                        </a:rPr>
                        <a:t>1.0/0.5 ) ]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doc4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57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</a:rPr>
                        <a:t>Log(1+</a:t>
                      </a:r>
                      <a:r>
                        <a:rPr lang="en-US" sz="1400" kern="100" dirty="0" smtClean="0">
                          <a:effectLst/>
                        </a:rPr>
                        <a:t>3.33</a:t>
                      </a:r>
                      <a:r>
                        <a:rPr lang="en-US" altLang="zh-TW" sz="1400" kern="100" dirty="0" smtClean="0">
                          <a:effectLst/>
                        </a:rPr>
                        <a:t>) </a:t>
                      </a:r>
                      <a:r>
                        <a:rPr lang="en-US" sz="1400" kern="100" dirty="0" smtClean="0">
                          <a:effectLst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</a:rPr>
                        <a:t>= </a:t>
                      </a:r>
                      <a:r>
                        <a:rPr lang="en-US" altLang="zh-TW" sz="1400" kern="100" dirty="0" smtClean="0">
                          <a:effectLst/>
                        </a:rPr>
                        <a:t>Log[ 1+ (</a:t>
                      </a:r>
                      <a:r>
                        <a:rPr lang="en-US" sz="1400" kern="100" dirty="0" smtClean="0">
                          <a:effectLst/>
                        </a:rPr>
                        <a:t>1.0/0.3) ]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doc5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lang="en-US" altLang="zh-TW" b="1" dirty="0" smtClean="0"/>
              <a:t>Outline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n-US" altLang="zh-TW" sz="2800" dirty="0" smtClean="0"/>
              <a:t>Introduction</a:t>
            </a:r>
          </a:p>
          <a:p>
            <a:r>
              <a:rPr lang="en-US" altLang="zh-TW" sz="2800" dirty="0" smtClean="0"/>
              <a:t>The Core Retrieval Models</a:t>
            </a:r>
          </a:p>
          <a:p>
            <a:pPr lvl="1"/>
            <a:r>
              <a:rPr lang="en-US" altLang="zh-TW" dirty="0" smtClean="0"/>
              <a:t>TF-IDF </a:t>
            </a:r>
          </a:p>
          <a:p>
            <a:pPr lvl="1"/>
            <a:r>
              <a:rPr lang="en-US" altLang="zh-TW" dirty="0" smtClean="0"/>
              <a:t>LM Model</a:t>
            </a:r>
          </a:p>
          <a:p>
            <a:r>
              <a:rPr lang="en-US" altLang="zh-TW" sz="2800" dirty="0" smtClean="0"/>
              <a:t>Tuple Retrieval</a:t>
            </a:r>
          </a:p>
          <a:p>
            <a:r>
              <a:rPr lang="en-US" altLang="zh-TW" sz="2800" dirty="0" smtClean="0"/>
              <a:t>Algorithm SQL-to-PSQL</a:t>
            </a:r>
          </a:p>
          <a:p>
            <a:pPr lvl="1"/>
            <a:r>
              <a:rPr lang="en-US" altLang="zh-TW" dirty="0" smtClean="0"/>
              <a:t>Basic Views </a:t>
            </a:r>
          </a:p>
          <a:p>
            <a:pPr lvl="1"/>
            <a:r>
              <a:rPr lang="en-US" altLang="zh-TW" dirty="0" smtClean="0"/>
              <a:t>TF-IDF-based Processing of SQL Queries</a:t>
            </a:r>
          </a:p>
          <a:p>
            <a:pPr lvl="1"/>
            <a:r>
              <a:rPr lang="en-US" altLang="zh-TW" dirty="0" smtClean="0"/>
              <a:t>LM-based Processing of SQL Queries</a:t>
            </a:r>
          </a:p>
          <a:p>
            <a:r>
              <a:rPr lang="en-US" altLang="zh-TW" sz="2800" dirty="0" smtClean="0"/>
              <a:t>Experiment</a:t>
            </a:r>
          </a:p>
          <a:p>
            <a:r>
              <a:rPr lang="en-US" altLang="zh-TW" sz="2800" dirty="0" smtClean="0"/>
              <a:t>Conclusion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1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7091"/>
              </p:ext>
            </p:extLst>
          </p:nvPr>
        </p:nvGraphicFramePr>
        <p:xfrm>
          <a:off x="251520" y="2924944"/>
          <a:ext cx="4899463" cy="3493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9967"/>
                <a:gridCol w="869260"/>
                <a:gridCol w="790236"/>
              </a:tblGrid>
              <a:tr h="333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Log(1+1)  = Log[ 1+ (0.5/0.5 ) ]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sailing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doc1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7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Log(1+</a:t>
                      </a:r>
                      <a:r>
                        <a:rPr lang="en-US" sz="1600" kern="100" dirty="0" smtClean="0">
                          <a:effectLst/>
                        </a:rPr>
                        <a:t>1.66 </a:t>
                      </a:r>
                      <a:r>
                        <a:rPr lang="en-US" altLang="zh-TW" sz="1600" kern="100" dirty="0" smtClean="0">
                          <a:effectLst/>
                        </a:rPr>
                        <a:t>) </a:t>
                      </a:r>
                      <a:r>
                        <a:rPr lang="en-US" sz="1600" kern="100" dirty="0" smtClean="0">
                          <a:effectLst/>
                        </a:rPr>
                        <a:t>= </a:t>
                      </a:r>
                      <a:r>
                        <a:rPr lang="en-US" altLang="zh-TW" sz="1600" kern="100" dirty="0" smtClean="0">
                          <a:effectLst/>
                        </a:rPr>
                        <a:t>Log[ 1+ (</a:t>
                      </a:r>
                      <a:r>
                        <a:rPr lang="en-US" sz="1600" kern="100" dirty="0" smtClean="0">
                          <a:effectLst/>
                        </a:rPr>
                        <a:t> 0.5/0.3 ) ]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doc1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33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Log(1+</a:t>
                      </a:r>
                      <a:r>
                        <a:rPr lang="en-US" sz="1600" kern="100" dirty="0" smtClean="0">
                          <a:effectLst/>
                        </a:rPr>
                        <a:t>1.32</a:t>
                      </a:r>
                      <a:r>
                        <a:rPr lang="en-US" altLang="zh-TW" sz="1600" kern="100" dirty="0" smtClean="0">
                          <a:effectLst/>
                        </a:rPr>
                        <a:t>)  </a:t>
                      </a:r>
                      <a:r>
                        <a:rPr lang="en-US" sz="1600" kern="100" dirty="0" smtClean="0">
                          <a:effectLst/>
                        </a:rPr>
                        <a:t>= </a:t>
                      </a:r>
                      <a:r>
                        <a:rPr lang="en-US" altLang="zh-TW" sz="1600" kern="100" dirty="0" smtClean="0">
                          <a:effectLst/>
                        </a:rPr>
                        <a:t>Log[ 1+ (</a:t>
                      </a:r>
                      <a:r>
                        <a:rPr lang="en-US" sz="1600" kern="100" dirty="0" smtClean="0">
                          <a:effectLst/>
                        </a:rPr>
                        <a:t>0.66/0.5 ) ]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42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Log(1+</a:t>
                      </a:r>
                      <a:r>
                        <a:rPr lang="en-US" sz="1600" kern="100" dirty="0" smtClean="0">
                          <a:effectLst/>
                        </a:rPr>
                        <a:t>1.1</a:t>
                      </a:r>
                      <a:r>
                        <a:rPr lang="en-US" sz="1600" kern="100" baseline="0" dirty="0" smtClean="0">
                          <a:effectLst/>
                        </a:rPr>
                        <a:t> </a:t>
                      </a:r>
                      <a:r>
                        <a:rPr lang="en-US" altLang="zh-TW" sz="1600" kern="100" dirty="0" smtClean="0">
                          <a:effectLst/>
                        </a:rPr>
                        <a:t>) </a:t>
                      </a:r>
                      <a:r>
                        <a:rPr lang="en-US" sz="1600" kern="100" dirty="0" smtClean="0">
                          <a:effectLst/>
                        </a:rPr>
                        <a:t>= </a:t>
                      </a:r>
                      <a:r>
                        <a:rPr lang="en-US" altLang="zh-TW" sz="1600" kern="100" dirty="0" smtClean="0">
                          <a:effectLst/>
                        </a:rPr>
                        <a:t>Log[ 1+( </a:t>
                      </a:r>
                      <a:r>
                        <a:rPr lang="en-US" sz="1600" kern="100" dirty="0" smtClean="0">
                          <a:effectLst/>
                        </a:rPr>
                        <a:t>0.33/0.3 ) ]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6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61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Log(1+</a:t>
                      </a:r>
                      <a:r>
                        <a:rPr lang="en-US" sz="1600" kern="100" dirty="0" smtClean="0">
                          <a:effectLst/>
                        </a:rPr>
                        <a:t>0.66 </a:t>
                      </a:r>
                      <a:r>
                        <a:rPr lang="en-US" altLang="zh-TW" sz="1600" kern="100" dirty="0" smtClean="0">
                          <a:effectLst/>
                        </a:rPr>
                        <a:t>) </a:t>
                      </a:r>
                      <a:r>
                        <a:rPr lang="en-US" sz="1600" kern="100" dirty="0" smtClean="0">
                          <a:effectLst/>
                        </a:rPr>
                        <a:t>= </a:t>
                      </a:r>
                      <a:r>
                        <a:rPr lang="en-US" altLang="zh-TW" sz="1600" kern="100" dirty="0" smtClean="0">
                          <a:effectLst/>
                        </a:rPr>
                        <a:t>Log[ 1+ (</a:t>
                      </a:r>
                      <a:r>
                        <a:rPr lang="en-US" sz="1600" kern="100" dirty="0" smtClean="0">
                          <a:effectLst/>
                        </a:rPr>
                        <a:t>0.33/0.5 ) ]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61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Log(1+</a:t>
                      </a:r>
                      <a:r>
                        <a:rPr lang="en-US" sz="1600" kern="100" dirty="0" smtClean="0">
                          <a:effectLst/>
                        </a:rPr>
                        <a:t>3.3 </a:t>
                      </a:r>
                      <a:r>
                        <a:rPr lang="en-US" altLang="zh-TW" sz="1600" kern="100" dirty="0" smtClean="0">
                          <a:effectLst/>
                        </a:rPr>
                        <a:t>) </a:t>
                      </a:r>
                      <a:r>
                        <a:rPr lang="en-US" sz="1600" kern="100" dirty="0" smtClean="0">
                          <a:effectLst/>
                        </a:rPr>
                        <a:t>= </a:t>
                      </a:r>
                      <a:r>
                        <a:rPr lang="en-US" altLang="zh-TW" sz="1600" kern="100" dirty="0" smtClean="0">
                          <a:effectLst/>
                        </a:rPr>
                        <a:t>Log[ 1+ (</a:t>
                      </a:r>
                      <a:r>
                        <a:rPr lang="en-US" sz="1600" kern="100" dirty="0" smtClean="0">
                          <a:effectLst/>
                        </a:rPr>
                        <a:t>0.33/0.1 ) ]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61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Log(1+</a:t>
                      </a:r>
                      <a:r>
                        <a:rPr lang="en-US" sz="1600" kern="100" dirty="0" smtClean="0">
                          <a:effectLst/>
                        </a:rPr>
                        <a:t>3.3 </a:t>
                      </a:r>
                      <a:r>
                        <a:rPr lang="en-US" altLang="zh-TW" sz="1600" kern="100" dirty="0" smtClean="0">
                          <a:effectLst/>
                        </a:rPr>
                        <a:t>) </a:t>
                      </a:r>
                      <a:r>
                        <a:rPr lang="en-US" sz="1600" kern="100" dirty="0" smtClean="0">
                          <a:effectLst/>
                        </a:rPr>
                        <a:t>= </a:t>
                      </a:r>
                      <a:r>
                        <a:rPr lang="en-US" altLang="zh-TW" sz="1600" kern="100" dirty="0" smtClean="0">
                          <a:effectLst/>
                        </a:rPr>
                        <a:t>Log[ 1+ (</a:t>
                      </a:r>
                      <a:r>
                        <a:rPr lang="en-US" sz="1600" kern="100" dirty="0" smtClean="0">
                          <a:effectLst/>
                        </a:rPr>
                        <a:t>0.33/0.1 ) ]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coast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6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61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Log(1+</a:t>
                      </a:r>
                      <a:r>
                        <a:rPr lang="en-US" sz="1600" kern="100" dirty="0" smtClean="0">
                          <a:effectLst/>
                        </a:rPr>
                        <a:t>2 </a:t>
                      </a:r>
                      <a:r>
                        <a:rPr lang="en-US" altLang="zh-TW" sz="1600" kern="100" dirty="0" smtClean="0">
                          <a:effectLst/>
                        </a:rPr>
                        <a:t>) </a:t>
                      </a:r>
                      <a:r>
                        <a:rPr lang="en-US" sz="1600" kern="100" dirty="0" smtClean="0">
                          <a:effectLst/>
                        </a:rPr>
                        <a:t>= </a:t>
                      </a:r>
                      <a:r>
                        <a:rPr lang="en-US" altLang="zh-TW" sz="1600" kern="100" dirty="0" smtClean="0">
                          <a:effectLst/>
                        </a:rPr>
                        <a:t>Log[ 1+ (</a:t>
                      </a:r>
                      <a:r>
                        <a:rPr lang="en-US" sz="1600" kern="100" dirty="0" smtClean="0">
                          <a:effectLst/>
                        </a:rPr>
                        <a:t>1.0/0.5 ) ]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doc4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31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Log(1+</a:t>
                      </a:r>
                      <a:r>
                        <a:rPr lang="en-US" sz="1600" kern="100" dirty="0" smtClean="0">
                          <a:effectLst/>
                        </a:rPr>
                        <a:t>3.33</a:t>
                      </a:r>
                      <a:r>
                        <a:rPr lang="en-US" altLang="zh-TW" sz="1600" kern="100" dirty="0" smtClean="0">
                          <a:effectLst/>
                        </a:rPr>
                        <a:t>) </a:t>
                      </a:r>
                      <a:r>
                        <a:rPr lang="en-US" sz="1600" kern="10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= </a:t>
                      </a:r>
                      <a:r>
                        <a:rPr lang="en-US" altLang="zh-TW" sz="1600" kern="100" dirty="0" smtClean="0">
                          <a:effectLst/>
                        </a:rPr>
                        <a:t>Log[ 1+ (</a:t>
                      </a:r>
                      <a:r>
                        <a:rPr lang="en-US" sz="1600" kern="100" dirty="0" smtClean="0">
                          <a:effectLst/>
                        </a:rPr>
                        <a:t>1.0/0.3) ]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boats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doc5</a:t>
                      </a:r>
                      <a:endParaRPr kumimoji="0"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990600"/>
          </a:xfrm>
        </p:spPr>
        <p:txBody>
          <a:bodyPr>
            <a:noAutofit/>
          </a:bodyPr>
          <a:lstStyle/>
          <a:p>
            <a:r>
              <a:rPr lang="en-US" altLang="zh-TW" sz="4000" b="1" dirty="0" smtClean="0"/>
              <a:t>LM-based Processing of SQL Queries</a:t>
            </a:r>
            <a:endParaRPr lang="zh-TW" altLang="en-US" sz="40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6912768" cy="96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5039543" y="2675779"/>
            <a:ext cx="41044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>
              <a:lnSpc>
                <a:spcPct val="130000"/>
              </a:lnSpc>
            </a:pPr>
            <a:r>
              <a:rPr lang="en-US" altLang="zh-TW" sz="2000" dirty="0"/>
              <a:t>v</a:t>
            </a:r>
            <a:r>
              <a:rPr lang="en-US" altLang="zh-TW" sz="2000" dirty="0" smtClean="0"/>
              <a:t>alue1 = </a:t>
            </a:r>
            <a:r>
              <a:rPr lang="en-US" altLang="zh-TW" sz="2000" dirty="0" err="1" smtClean="0"/>
              <a:t>saling</a:t>
            </a:r>
            <a:r>
              <a:rPr lang="en-US" altLang="zh-TW" sz="2000" dirty="0" smtClean="0"/>
              <a:t> , value2 = east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53103"/>
              </p:ext>
            </p:extLst>
          </p:nvPr>
        </p:nvGraphicFramePr>
        <p:xfrm>
          <a:off x="6012160" y="3531130"/>
          <a:ext cx="2880320" cy="1497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736"/>
                <a:gridCol w="1016584"/>
              </a:tblGrid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0.25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Doc1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0.33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Doc2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4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0.005 =0.165 * 0.033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Doc3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Doc4</a:t>
                      </a:r>
                      <a:endParaRPr kumimoji="0" lang="zh-TW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17" name="直線單箭頭接點 16"/>
          <p:cNvCxnSpPr/>
          <p:nvPr/>
        </p:nvCxnSpPr>
        <p:spPr>
          <a:xfrm>
            <a:off x="5265885" y="4249993"/>
            <a:ext cx="60225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19170" y="2861320"/>
            <a:ext cx="4784878" cy="410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00800" y="3573016"/>
            <a:ext cx="48032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75782" y="4437112"/>
            <a:ext cx="482826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75782" y="5661248"/>
            <a:ext cx="497228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2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TW" b="1" dirty="0"/>
              <a:t>Experiment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/>
              <a:t>aim is to investigate the implementation of the retrieval models by examining how much quality could be achieved and at what cost.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834" y="3068960"/>
            <a:ext cx="571676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600" b="1" dirty="0"/>
              <a:t>MAP(Mean Average Precision)</a:t>
            </a:r>
            <a:endParaRPr lang="en-US" altLang="zh-TW" sz="2600" dirty="0" smtClean="0"/>
          </a:p>
          <a:p>
            <a:pPr marL="457200" lvl="1" indent="0">
              <a:buNone/>
            </a:pPr>
            <a:r>
              <a:rPr lang="en-US" altLang="zh-TW" sz="2000" dirty="0" smtClean="0"/>
              <a:t>Topic 1 : There are 4 relative </a:t>
            </a:r>
            <a:r>
              <a:rPr lang="en-US" altLang="zh-TW" sz="2000" dirty="0"/>
              <a:t>page‧ </a:t>
            </a:r>
            <a:r>
              <a:rPr lang="en-US" altLang="zh-TW" sz="2000" dirty="0" smtClean="0"/>
              <a:t>rank : 1</a:t>
            </a:r>
            <a:r>
              <a:rPr lang="en-US" altLang="zh-TW" sz="2000" dirty="0"/>
              <a:t>, 2, 4, 7</a:t>
            </a:r>
            <a:endParaRPr lang="en-US" altLang="zh-TW" sz="2000" dirty="0" smtClean="0"/>
          </a:p>
          <a:p>
            <a:pPr marL="457200" lvl="1" indent="0">
              <a:buNone/>
            </a:pPr>
            <a:r>
              <a:rPr lang="en-US" altLang="zh-TW" sz="2000" dirty="0"/>
              <a:t>Topic </a:t>
            </a:r>
            <a:r>
              <a:rPr lang="en-US" altLang="zh-TW" sz="2000" dirty="0" smtClean="0"/>
              <a:t>2 </a:t>
            </a:r>
            <a:r>
              <a:rPr lang="en-US" altLang="zh-TW" sz="2000" dirty="0"/>
              <a:t>: There are </a:t>
            </a:r>
            <a:r>
              <a:rPr lang="en-US" altLang="zh-TW" sz="2000" dirty="0" smtClean="0"/>
              <a:t>5 </a:t>
            </a:r>
            <a:r>
              <a:rPr lang="en-US" altLang="zh-TW" sz="2000" dirty="0"/>
              <a:t>relative </a:t>
            </a:r>
            <a:r>
              <a:rPr lang="en-US" altLang="zh-TW" sz="2000" dirty="0" smtClean="0"/>
              <a:t>page‧ </a:t>
            </a:r>
            <a:r>
              <a:rPr lang="en-US" altLang="zh-TW" sz="2000" dirty="0"/>
              <a:t>rank : </a:t>
            </a:r>
            <a:r>
              <a:rPr lang="en-US" altLang="zh-TW" sz="2000" dirty="0" smtClean="0"/>
              <a:t>1,3,5,7,10</a:t>
            </a: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 smtClean="0"/>
          </a:p>
          <a:p>
            <a:pPr marL="457200" lvl="1" indent="0">
              <a:buNone/>
            </a:pPr>
            <a:r>
              <a:rPr lang="en-US" altLang="zh-TW" sz="2000" dirty="0" smtClean="0"/>
              <a:t>Topic </a:t>
            </a:r>
            <a:r>
              <a:rPr lang="en-US" altLang="zh-TW" sz="2000" dirty="0"/>
              <a:t>1 </a:t>
            </a:r>
            <a:r>
              <a:rPr lang="en-US" altLang="zh-TW" sz="2000" b="1" dirty="0" smtClean="0"/>
              <a:t> </a:t>
            </a:r>
            <a:r>
              <a:rPr lang="en-US" altLang="zh-TW" sz="2000" b="1" dirty="0"/>
              <a:t>Average </a:t>
            </a:r>
            <a:r>
              <a:rPr lang="en-US" altLang="zh-TW" sz="2000" b="1" dirty="0" smtClean="0"/>
              <a:t>Precision : </a:t>
            </a:r>
            <a:r>
              <a:rPr lang="en-US" altLang="zh-TW" sz="2000" dirty="0" smtClean="0"/>
              <a:t>(1/1+2/2+3/4+4/7</a:t>
            </a:r>
            <a:r>
              <a:rPr lang="en-US" altLang="zh-TW" sz="2000" dirty="0"/>
              <a:t>)/4=0.83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457200" lvl="1" indent="0">
              <a:buNone/>
            </a:pPr>
            <a:r>
              <a:rPr lang="en-US" altLang="zh-TW" sz="2000" dirty="0" smtClean="0"/>
              <a:t>Topic </a:t>
            </a:r>
            <a:r>
              <a:rPr lang="en-US" altLang="zh-TW" sz="2000" dirty="0"/>
              <a:t>2 </a:t>
            </a:r>
            <a:r>
              <a:rPr lang="en-US" altLang="zh-TW" sz="2000" b="1" dirty="0" smtClean="0"/>
              <a:t> </a:t>
            </a:r>
            <a:r>
              <a:rPr lang="en-US" altLang="zh-TW" sz="2000" b="1" dirty="0"/>
              <a:t>Average </a:t>
            </a:r>
            <a:r>
              <a:rPr lang="en-US" altLang="zh-TW" sz="2000" b="1" dirty="0" smtClean="0"/>
              <a:t>Precision : </a:t>
            </a:r>
            <a:r>
              <a:rPr lang="en-US" altLang="zh-TW" sz="2000" dirty="0" smtClean="0"/>
              <a:t>(</a:t>
            </a:r>
            <a:r>
              <a:rPr lang="en-US" altLang="zh-TW" sz="2000" dirty="0" smtClean="0"/>
              <a:t>1/1+2/3+3/5+4/7+5/10)/</a:t>
            </a:r>
            <a:r>
              <a:rPr lang="en-US" altLang="zh-TW" sz="2000" dirty="0"/>
              <a:t>5=0.45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457200" lvl="1" indent="0">
              <a:buNone/>
            </a:pPr>
            <a:r>
              <a:rPr lang="en-US" altLang="zh-TW" sz="2000" dirty="0" smtClean="0"/>
              <a:t>MAP</a:t>
            </a:r>
            <a:r>
              <a:rPr lang="en-US" altLang="zh-TW" sz="2000" dirty="0"/>
              <a:t>= (0.83+0.45)/2=0.64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en-US" altLang="zh-TW" sz="2600" b="1" dirty="0"/>
              <a:t>Reciprocal </a:t>
            </a:r>
            <a:r>
              <a:rPr lang="en-US" altLang="zh-TW" sz="2600" b="1" dirty="0" smtClean="0"/>
              <a:t>Rank</a:t>
            </a:r>
            <a:endParaRPr lang="en-US" altLang="zh-TW" sz="2000" dirty="0"/>
          </a:p>
          <a:p>
            <a:pPr marL="457200" lvl="1" indent="0">
              <a:buNone/>
            </a:pPr>
            <a:r>
              <a:rPr lang="en-US" altLang="zh-TW" sz="2000" dirty="0"/>
              <a:t>Topic 1 </a:t>
            </a:r>
            <a:r>
              <a:rPr lang="en-US" altLang="zh-TW" sz="2000" b="1" dirty="0" smtClean="0"/>
              <a:t>Reciprocal Rank </a:t>
            </a:r>
            <a:r>
              <a:rPr lang="en-US" altLang="zh-TW" sz="2000" b="1" dirty="0"/>
              <a:t>: </a:t>
            </a:r>
            <a:r>
              <a:rPr lang="en-US" altLang="zh-TW" sz="2000" dirty="0"/>
              <a:t>(</a:t>
            </a:r>
            <a:r>
              <a:rPr lang="en-US" altLang="zh-TW" sz="2000" dirty="0" smtClean="0"/>
              <a:t>1+1/2+1/4+1/7</a:t>
            </a:r>
            <a:r>
              <a:rPr lang="en-US" altLang="zh-TW" sz="2000" dirty="0"/>
              <a:t>)/4=0.83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marL="457200" lvl="1" indent="0">
              <a:buNone/>
            </a:pPr>
            <a:r>
              <a:rPr lang="en-US" altLang="zh-TW" sz="2000" dirty="0"/>
              <a:t>Topic 2 </a:t>
            </a:r>
            <a:r>
              <a:rPr lang="en-US" altLang="zh-TW" sz="2000" b="1" dirty="0"/>
              <a:t>Reciprocal Rank </a:t>
            </a:r>
            <a:r>
              <a:rPr lang="en-US" altLang="zh-TW" sz="2000" b="1" dirty="0" smtClean="0"/>
              <a:t>: </a:t>
            </a:r>
            <a:r>
              <a:rPr lang="en-US" altLang="zh-TW" sz="2000" dirty="0"/>
              <a:t>(</a:t>
            </a:r>
            <a:r>
              <a:rPr lang="en-US" altLang="zh-TW" sz="2000" dirty="0" smtClean="0"/>
              <a:t>1+1/3+1/5+1/7+1/10</a:t>
            </a:r>
            <a:r>
              <a:rPr lang="en-US" altLang="zh-TW" sz="2000" dirty="0"/>
              <a:t>)/5=0.45</a:t>
            </a:r>
            <a:r>
              <a:rPr lang="zh-TW" altLang="en-US" sz="2000" dirty="0"/>
              <a:t>。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Experiment - Evaluation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27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TW" b="1" dirty="0"/>
              <a:t>Experiment</a:t>
            </a:r>
            <a:endParaRPr lang="zh-TW" alt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71600" y="2460526"/>
            <a:ext cx="6696744" cy="41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59116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</a:t>
            </a:r>
            <a:endParaRPr lang="zh-TW" alt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88219" y="1700809"/>
            <a:ext cx="6824141" cy="443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Support the high-level (abstract) </a:t>
            </a:r>
            <a:r>
              <a:rPr lang="en-US" altLang="zh-TW" sz="2400" dirty="0" err="1"/>
              <a:t>modelling</a:t>
            </a:r>
            <a:r>
              <a:rPr lang="en-US" altLang="zh-TW" sz="2400" dirty="0"/>
              <a:t> of general and specific retrieval tasks (ad-hoc retrieval, classification, </a:t>
            </a:r>
            <a:r>
              <a:rPr lang="en-US" altLang="zh-TW" sz="2400" dirty="0" err="1"/>
              <a:t>summarisation</a:t>
            </a:r>
            <a:r>
              <a:rPr lang="en-US" altLang="zh-TW" sz="2400" dirty="0"/>
              <a:t>, structured document retrieval, hypertext retrieval, multimedia retrieval, ...)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7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Motivation:</a:t>
            </a: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fr-FR" altLang="zh-TW" dirty="0" smtClean="0"/>
              <a:t>Support document/context and tuple retrieval</a:t>
            </a:r>
            <a:endParaRPr lang="en-US" altLang="zh-TW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“</a:t>
            </a:r>
            <a:r>
              <a:rPr lang="en-US" altLang="zh-TW" dirty="0"/>
              <a:t>Seamlessly” integrated </a:t>
            </a:r>
            <a:r>
              <a:rPr lang="en-US" altLang="zh-TW" dirty="0" smtClean="0"/>
              <a:t>IR+DB </a:t>
            </a:r>
            <a:r>
              <a:rPr lang="en-US" altLang="zh-TW" dirty="0"/>
              <a:t>technology</a:t>
            </a:r>
          </a:p>
          <a:p>
            <a:endParaRPr lang="en-US" altLang="zh-TW" dirty="0" smtClean="0"/>
          </a:p>
          <a:p>
            <a:r>
              <a:rPr lang="en-US" altLang="zh-TW" sz="2800" dirty="0" smtClean="0"/>
              <a:t>Goal:</a:t>
            </a:r>
          </a:p>
          <a:p>
            <a:pPr lvl="1"/>
            <a:r>
              <a:rPr lang="en-US" altLang="zh-TW" dirty="0" smtClean="0"/>
              <a:t>Using </a:t>
            </a:r>
            <a:r>
              <a:rPr lang="en-US" altLang="zh-TW" dirty="0"/>
              <a:t>IR models for processing SQL queries and develops the application of PSQL for tuple retrieval.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1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8164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4" y="3384938"/>
            <a:ext cx="3829176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" y="5417930"/>
            <a:ext cx="4304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2969756" y="1052736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Typical SQL Query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2915816" y="3367029"/>
            <a:ext cx="20882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Index Part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2915816" y="5229200"/>
            <a:ext cx="216024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Retrieval Part</a:t>
            </a:r>
            <a:endParaRPr lang="zh-TW" altLang="en-US" sz="1600" dirty="0"/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2050926" y="2783747"/>
            <a:ext cx="794" cy="6452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52550" y="2921707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Decompose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23528" y="2276872"/>
            <a:ext cx="331236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79512" y="1484784"/>
            <a:ext cx="374441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2050926" y="4802790"/>
            <a:ext cx="794" cy="6452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30455"/>
              </p:ext>
            </p:extLst>
          </p:nvPr>
        </p:nvGraphicFramePr>
        <p:xfrm>
          <a:off x="4932040" y="1052736"/>
          <a:ext cx="2664297" cy="1722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870"/>
                <a:gridCol w="808227"/>
                <a:gridCol w="944200"/>
              </a:tblGrid>
              <a:tr h="28701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Properties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01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zh-TW" sz="14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Price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Type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701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endParaRPr kumimoji="0" lang="zh-TW" sz="14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210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Flat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1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</a:t>
                      </a:r>
                      <a:endParaRPr kumimoji="0" lang="zh-TW" sz="14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230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Studio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1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</a:t>
                      </a:r>
                      <a:endParaRPr kumimoji="0" lang="zh-TW" sz="14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260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Flat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1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endParaRPr kumimoji="0" lang="zh-TW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</a:rPr>
                        <a:t>225</a:t>
                      </a:r>
                      <a:endParaRPr lang="zh-TW" sz="14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Room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63427"/>
              </p:ext>
            </p:extLst>
          </p:nvPr>
        </p:nvGraphicFramePr>
        <p:xfrm>
          <a:off x="8172400" y="1318476"/>
          <a:ext cx="720080" cy="1318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</a:tblGrid>
              <a:tr h="439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Area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9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9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Texas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99164"/>
              </p:ext>
            </p:extLst>
          </p:nvPr>
        </p:nvGraphicFramePr>
        <p:xfrm>
          <a:off x="5724128" y="3077096"/>
          <a:ext cx="2016224" cy="170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52"/>
                <a:gridCol w="1025672"/>
              </a:tblGrid>
              <a:tr h="34143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areIndex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143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kumimoji="0" lang="zh-TW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Type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143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endParaRPr kumimoji="0" lang="zh-TW" sz="14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Flat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43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</a:t>
                      </a:r>
                      <a:endParaRPr kumimoji="0" lang="zh-TW" sz="14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Studio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434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endParaRPr kumimoji="0" lang="zh-TW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Room</a:t>
                      </a:r>
                      <a:endParaRPr lang="zh-TW" sz="1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822334"/>
              </p:ext>
            </p:extLst>
          </p:nvPr>
        </p:nvGraphicFramePr>
        <p:xfrm>
          <a:off x="6156176" y="5112163"/>
          <a:ext cx="1008112" cy="1318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</a:tblGrid>
              <a:tr h="439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Area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9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9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Texas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5522168" y="3655060"/>
            <a:ext cx="2290192" cy="7100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單箭頭接點 29"/>
          <p:cNvCxnSpPr>
            <a:stCxn id="16" idx="3"/>
          </p:cNvCxnSpPr>
          <p:nvPr/>
        </p:nvCxnSpPr>
        <p:spPr>
          <a:xfrm>
            <a:off x="7596337" y="1913793"/>
            <a:ext cx="5040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874096" y="1556793"/>
            <a:ext cx="2578224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4846646" y="2456892"/>
            <a:ext cx="2605674" cy="3179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單箭頭接點 34"/>
          <p:cNvCxnSpPr>
            <a:endCxn id="27" idx="0"/>
          </p:cNvCxnSpPr>
          <p:nvPr/>
        </p:nvCxnSpPr>
        <p:spPr>
          <a:xfrm flipH="1">
            <a:off x="6660232" y="4653136"/>
            <a:ext cx="7032" cy="4590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/>
      <p:bldP spid="12" grpId="0" animBg="1"/>
      <p:bldP spid="18" grpId="0" animBg="1"/>
      <p:bldP spid="18" grpId="2" animBg="1"/>
      <p:bldP spid="29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832800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8358246" cy="23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直線單箭頭接點 17"/>
          <p:cNvCxnSpPr/>
          <p:nvPr/>
        </p:nvCxnSpPr>
        <p:spPr>
          <a:xfrm rot="5400000">
            <a:off x="1177901" y="4107661"/>
            <a:ext cx="121524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051720" y="391692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Bayes</a:t>
            </a:r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3491880" y="4653136"/>
            <a:ext cx="957842" cy="1919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8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TF-IDF RSV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4834880" cy="3528392"/>
          </a:xfrm>
        </p:spPr>
        <p:txBody>
          <a:bodyPr>
            <a:normAutofit/>
          </a:bodyPr>
          <a:lstStyle/>
          <a:p>
            <a:pPr lvl="0">
              <a:lnSpc>
                <a:spcPts val="2600"/>
              </a:lnSpc>
            </a:pPr>
            <a:r>
              <a:rPr lang="en-US" altLang="zh-TW" sz="1600" dirty="0"/>
              <a:t>N</a:t>
            </a:r>
            <a:r>
              <a:rPr lang="en-US" altLang="zh-TW" sz="1600" baseline="-25000" dirty="0"/>
              <a:t>D</a:t>
            </a:r>
            <a:r>
              <a:rPr lang="en-US" altLang="zh-TW" sz="1600" dirty="0"/>
              <a:t>(c) : number of Documents in collection “</a:t>
            </a:r>
            <a:r>
              <a:rPr lang="en-US" altLang="zh-TW" sz="1600" dirty="0" smtClean="0"/>
              <a:t>c”</a:t>
            </a:r>
            <a:endParaRPr lang="zh-TW" altLang="zh-TW" sz="1600" dirty="0"/>
          </a:p>
          <a:p>
            <a:pPr lvl="0">
              <a:lnSpc>
                <a:spcPts val="2600"/>
              </a:lnSpc>
            </a:pPr>
            <a:r>
              <a:rPr lang="en-US" altLang="zh-TW" sz="1600" dirty="0" err="1" smtClean="0"/>
              <a:t>n</a:t>
            </a:r>
            <a:r>
              <a:rPr lang="en-US" altLang="zh-TW" sz="1600" baseline="-25000" dirty="0" err="1" smtClean="0"/>
              <a:t>D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t,c</a:t>
            </a:r>
            <a:r>
              <a:rPr lang="en-US" altLang="zh-TW" sz="1600" dirty="0"/>
              <a:t>) : number of Documents with term “t" in collection “</a:t>
            </a:r>
            <a:r>
              <a:rPr lang="en-US" altLang="zh-TW" sz="1600" dirty="0" smtClean="0"/>
              <a:t>c”, </a:t>
            </a:r>
            <a:endParaRPr lang="zh-TW" altLang="zh-TW" sz="1600" dirty="0"/>
          </a:p>
          <a:p>
            <a:pPr lvl="0">
              <a:lnSpc>
                <a:spcPts val="2600"/>
              </a:lnSpc>
            </a:pPr>
            <a:r>
              <a:rPr lang="en-US" altLang="zh-TW" sz="1600" dirty="0" err="1"/>
              <a:t>df</a:t>
            </a:r>
            <a:r>
              <a:rPr lang="en-US" altLang="zh-TW" sz="1600" baseline="-25000" dirty="0" err="1"/>
              <a:t>t</a:t>
            </a:r>
            <a:r>
              <a:rPr lang="en-US" altLang="zh-TW" sz="1600" dirty="0"/>
              <a:t> </a:t>
            </a:r>
            <a:r>
              <a:rPr lang="en-US" altLang="zh-TW" sz="1600" dirty="0" smtClean="0"/>
              <a:t>: </a:t>
            </a:r>
            <a:r>
              <a:rPr lang="en-US" altLang="zh-TW" sz="1600" dirty="0" err="1" smtClean="0"/>
              <a:t>n</a:t>
            </a:r>
            <a:r>
              <a:rPr lang="en-US" altLang="zh-TW" sz="1600" baseline="-25000" dirty="0" err="1" smtClean="0"/>
              <a:t>D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t,c</a:t>
            </a:r>
            <a:r>
              <a:rPr lang="en-US" altLang="zh-TW" sz="1600" dirty="0"/>
              <a:t>) is the document frequency. </a:t>
            </a:r>
            <a:endParaRPr lang="zh-TW" altLang="zh-TW" sz="1600" dirty="0"/>
          </a:p>
          <a:p>
            <a:pPr lvl="0">
              <a:lnSpc>
                <a:spcPts val="2600"/>
              </a:lnSpc>
            </a:pPr>
            <a:r>
              <a:rPr lang="en-US" altLang="zh-TW" sz="1600" dirty="0"/>
              <a:t>N</a:t>
            </a:r>
            <a:r>
              <a:rPr lang="en-US" altLang="zh-TW" sz="1600" baseline="-25000" dirty="0"/>
              <a:t>L</a:t>
            </a:r>
            <a:r>
              <a:rPr lang="en-US" altLang="zh-TW" sz="1600" dirty="0"/>
              <a:t>(c) : </a:t>
            </a:r>
            <a:r>
              <a:rPr lang="en-US" altLang="zh-TW" sz="1600" dirty="0" smtClean="0"/>
              <a:t>number </a:t>
            </a:r>
            <a:r>
              <a:rPr lang="en-US" altLang="zh-TW" sz="1600" dirty="0"/>
              <a:t>of Locations in collection “</a:t>
            </a:r>
            <a:r>
              <a:rPr lang="en-US" altLang="zh-TW" sz="1600" dirty="0" smtClean="0"/>
              <a:t>c”</a:t>
            </a:r>
            <a:endParaRPr lang="zh-TW" altLang="zh-TW" sz="1600" dirty="0"/>
          </a:p>
          <a:p>
            <a:pPr lvl="0">
              <a:lnSpc>
                <a:spcPts val="2600"/>
              </a:lnSpc>
            </a:pPr>
            <a:r>
              <a:rPr lang="en-US" altLang="zh-TW" sz="1600" dirty="0" err="1" smtClean="0"/>
              <a:t>n</a:t>
            </a:r>
            <a:r>
              <a:rPr lang="en-US" altLang="zh-TW" sz="1600" baseline="-25000" dirty="0" err="1" smtClean="0"/>
              <a:t>L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t,c</a:t>
            </a:r>
            <a:r>
              <a:rPr lang="en-US" altLang="zh-TW" sz="1600" dirty="0" smtClean="0"/>
              <a:t>) </a:t>
            </a:r>
            <a:r>
              <a:rPr lang="en-US" altLang="zh-TW" sz="1600" dirty="0"/>
              <a:t>: </a:t>
            </a:r>
            <a:r>
              <a:rPr lang="en-US" altLang="zh-TW" sz="1600" dirty="0" smtClean="0"/>
              <a:t>number </a:t>
            </a:r>
            <a:r>
              <a:rPr lang="en-US" altLang="zh-TW" sz="1600" dirty="0"/>
              <a:t>of Locations with term “t". </a:t>
            </a:r>
            <a:endParaRPr lang="zh-TW" altLang="zh-TW" sz="1600" dirty="0"/>
          </a:p>
          <a:p>
            <a:pPr lvl="0">
              <a:lnSpc>
                <a:spcPts val="2600"/>
              </a:lnSpc>
            </a:pPr>
            <a:r>
              <a:rPr lang="en-US" altLang="zh-TW" sz="1600" dirty="0"/>
              <a:t>N</a:t>
            </a:r>
            <a:r>
              <a:rPr lang="en-US" altLang="zh-TW" sz="1600" baseline="-25000" dirty="0"/>
              <a:t>L</a:t>
            </a:r>
            <a:r>
              <a:rPr lang="en-US" altLang="zh-TW" sz="1600" dirty="0"/>
              <a:t>(d</a:t>
            </a:r>
            <a:r>
              <a:rPr lang="en-US" altLang="zh-TW" sz="1600" dirty="0" smtClean="0"/>
              <a:t>) </a:t>
            </a:r>
            <a:r>
              <a:rPr lang="en-US" altLang="zh-TW" sz="1600" dirty="0"/>
              <a:t>and </a:t>
            </a:r>
            <a:r>
              <a:rPr lang="en-US" altLang="zh-TW" sz="1600" dirty="0" err="1" smtClean="0"/>
              <a:t>n</a:t>
            </a:r>
            <a:r>
              <a:rPr lang="en-US" altLang="zh-TW" sz="1600" baseline="-25000" dirty="0" err="1" smtClean="0"/>
              <a:t>L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t</a:t>
            </a:r>
            <a:r>
              <a:rPr lang="en-US" altLang="zh-TW" sz="1600" dirty="0" err="1"/>
              <a:t>,</a:t>
            </a:r>
            <a:r>
              <a:rPr lang="en-US" altLang="zh-TW" sz="1600" dirty="0" err="1" smtClean="0"/>
              <a:t>d</a:t>
            </a:r>
            <a:r>
              <a:rPr lang="en-US" altLang="zh-TW" sz="1600" dirty="0"/>
              <a:t>) :</a:t>
            </a:r>
            <a:r>
              <a:rPr lang="en-US" altLang="zh-TW" sz="1600" dirty="0" smtClean="0"/>
              <a:t>  Location-based </a:t>
            </a:r>
            <a:r>
              <a:rPr lang="en-US" altLang="zh-TW" sz="1600" dirty="0"/>
              <a:t>counts for document “</a:t>
            </a:r>
            <a:r>
              <a:rPr lang="en-US" altLang="zh-TW" sz="1600" dirty="0" smtClean="0"/>
              <a:t>d”, </a:t>
            </a:r>
            <a:endParaRPr lang="zh-TW" altLang="zh-TW" sz="1600" dirty="0"/>
          </a:p>
          <a:p>
            <a:pPr lvl="0">
              <a:lnSpc>
                <a:spcPts val="2600"/>
              </a:lnSpc>
            </a:pPr>
            <a:r>
              <a:rPr lang="en-US" altLang="zh-TW" sz="1600" dirty="0" err="1"/>
              <a:t>tf</a:t>
            </a:r>
            <a:r>
              <a:rPr lang="en-US" altLang="zh-TW" sz="1600" baseline="-25000" dirty="0" err="1"/>
              <a:t>d</a:t>
            </a:r>
            <a:r>
              <a:rPr lang="en-US" altLang="zh-TW" sz="1600" dirty="0"/>
              <a:t> :=</a:t>
            </a:r>
            <a:r>
              <a:rPr lang="en-US" altLang="zh-TW" sz="1600" dirty="0" err="1" smtClean="0"/>
              <a:t>n</a:t>
            </a:r>
            <a:r>
              <a:rPr lang="en-US" altLang="zh-TW" sz="1600" baseline="-25000" dirty="0" err="1" smtClean="0"/>
              <a:t>L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t,d</a:t>
            </a:r>
            <a:r>
              <a:rPr lang="en-US" altLang="zh-TW" sz="1600" dirty="0" smtClean="0"/>
              <a:t>)</a:t>
            </a:r>
            <a:endParaRPr lang="zh-TW" altLang="zh-TW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7" y="4654252"/>
            <a:ext cx="59817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516216" y="4658082"/>
                <a:ext cx="2110578" cy="57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74320" lvl="1" indent="0">
                  <a:buNone/>
                </a:pPr>
                <a:r>
                  <a:rPr lang="en-US" altLang="zh-TW" sz="2200" dirty="0" smtClean="0"/>
                  <a:t>TF(t1,d1) </a:t>
                </a:r>
                <a:r>
                  <a:rPr lang="en-US" altLang="zh-TW" sz="22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658082"/>
                <a:ext cx="2110578" cy="571118"/>
              </a:xfrm>
              <a:prstGeom prst="rect">
                <a:avLst/>
              </a:prstGeom>
              <a:blipFill rotWithShape="1">
                <a:blip r:embed="rId3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5940152" y="5738202"/>
                <a:ext cx="2808312" cy="571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4320" lvl="1"/>
                <a:r>
                  <a:rPr lang="en-US" altLang="zh-TW" sz="2200" dirty="0" smtClean="0"/>
                  <a:t>IDF(t1,c) = </a:t>
                </a:r>
                <a:r>
                  <a:rPr lang="en-US" altLang="zh-TW" sz="2400" dirty="0"/>
                  <a:t>-log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2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sz="2200" dirty="0"/>
                  <a:t> </a:t>
                </a: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738202"/>
                <a:ext cx="2808312" cy="571118"/>
              </a:xfrm>
              <a:prstGeom prst="rect">
                <a:avLst/>
              </a:prstGeom>
              <a:blipFill rotWithShape="1">
                <a:blip r:embed="rId4"/>
                <a:stretch>
                  <a:fillRect t="-1064" b="-117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圓角矩形 17"/>
          <p:cNvSpPr/>
          <p:nvPr/>
        </p:nvSpPr>
        <p:spPr>
          <a:xfrm>
            <a:off x="5559610" y="1271513"/>
            <a:ext cx="2992931" cy="28775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425215" y="1482207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/>
              <a:t>t1, t1, t2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425215" y="2135609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1,t2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6425215" y="2783681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1,t3</a:t>
            </a:r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6425215" y="3452720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/>
              <a:t>t2</a:t>
            </a:r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8331322" y="983481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c</a:t>
            </a:r>
            <a:endParaRPr lang="zh-TW" altLang="en-US" sz="2000" dirty="0"/>
          </a:p>
        </p:txBody>
      </p:sp>
      <p:sp>
        <p:nvSpPr>
          <p:cNvPr id="30" name="矩形 29"/>
          <p:cNvSpPr/>
          <p:nvPr/>
        </p:nvSpPr>
        <p:spPr>
          <a:xfrm>
            <a:off x="5889816" y="1560064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d1</a:t>
            </a:r>
            <a:endParaRPr lang="zh-TW" altLang="en-US" sz="1600" dirty="0"/>
          </a:p>
        </p:txBody>
      </p:sp>
      <p:sp>
        <p:nvSpPr>
          <p:cNvPr id="31" name="矩形 30"/>
          <p:cNvSpPr/>
          <p:nvPr/>
        </p:nvSpPr>
        <p:spPr>
          <a:xfrm>
            <a:off x="5870060" y="2135609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d2</a:t>
            </a:r>
            <a:endParaRPr lang="zh-TW" altLang="en-US" sz="1600" dirty="0"/>
          </a:p>
        </p:txBody>
      </p:sp>
      <p:sp>
        <p:nvSpPr>
          <p:cNvPr id="32" name="矩形 31"/>
          <p:cNvSpPr/>
          <p:nvPr/>
        </p:nvSpPr>
        <p:spPr>
          <a:xfrm>
            <a:off x="5870060" y="2783681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d3</a:t>
            </a:r>
            <a:endParaRPr lang="zh-TW" altLang="en-US" sz="1600" dirty="0"/>
          </a:p>
        </p:txBody>
      </p:sp>
      <p:sp>
        <p:nvSpPr>
          <p:cNvPr id="33" name="矩形 32"/>
          <p:cNvSpPr/>
          <p:nvPr/>
        </p:nvSpPr>
        <p:spPr>
          <a:xfrm>
            <a:off x="5870060" y="3453239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d4</a:t>
            </a:r>
            <a:endParaRPr lang="zh-TW" altLang="en-US" sz="1600" dirty="0"/>
          </a:p>
        </p:txBody>
      </p:sp>
      <p:sp>
        <p:nvSpPr>
          <p:cNvPr id="34" name="橢圓 33"/>
          <p:cNvSpPr/>
          <p:nvPr/>
        </p:nvSpPr>
        <p:spPr>
          <a:xfrm>
            <a:off x="6735816" y="1450763"/>
            <a:ext cx="389169" cy="473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7105180" y="1482207"/>
            <a:ext cx="389169" cy="473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6996582" y="2136625"/>
            <a:ext cx="389169" cy="473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6930400" y="2783681"/>
            <a:ext cx="389169" cy="473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7203767" y="1924731"/>
            <a:ext cx="970549" cy="2733351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870060" y="1383591"/>
            <a:ext cx="2461262" cy="677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96136" y="1383591"/>
            <a:ext cx="2535186" cy="26214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7308304" y="3286460"/>
            <a:ext cx="940965" cy="2446796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5" grpId="0" animBg="1"/>
      <p:bldP spid="5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TF-IDF RSV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1171386"/>
          </a:xfrm>
        </p:spPr>
        <p:txBody>
          <a:bodyPr/>
          <a:lstStyle/>
          <a:p>
            <a:r>
              <a:rPr lang="en-US" altLang="zh-TW" dirty="0" smtClean="0"/>
              <a:t>TF-IDF term weight</a:t>
            </a:r>
          </a:p>
          <a:p>
            <a:pPr lvl="1"/>
            <a:r>
              <a:rPr lang="en-US" altLang="zh-TW" dirty="0"/>
              <a:t>weight is defined as follows:</a:t>
            </a:r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084168" y="1249169"/>
            <a:ext cx="2992931" cy="28775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949773" y="1459863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/>
              <a:t>t1, t1, t2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949773" y="2113265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1,t2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949773" y="2761337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1,t3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949773" y="3430376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/>
              <a:t>t2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414374" y="153772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d1</a:t>
            </a:r>
            <a:endParaRPr lang="zh-TW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6394618" y="2113265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d2</a:t>
            </a:r>
            <a:endParaRPr lang="zh-TW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6394618" y="2761337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d3</a:t>
            </a:r>
            <a:endParaRPr lang="zh-TW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6394618" y="3430895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d4</a:t>
            </a:r>
            <a:endParaRPr lang="zh-TW" alt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0146"/>
            <a:ext cx="45720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4" y="4408618"/>
            <a:ext cx="4409054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374913" y="3020447"/>
                <a:ext cx="5338116" cy="1227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4320" lvl="1">
                  <a:lnSpc>
                    <a:spcPct val="130000"/>
                  </a:lnSpc>
                </a:pPr>
                <a:r>
                  <a:rPr lang="en-US" altLang="zh-TW" sz="2000" dirty="0" smtClean="0"/>
                  <a:t>W</a:t>
                </a:r>
                <a:r>
                  <a:rPr lang="en-US" altLang="zh-TW" sz="2000" baseline="-25000" dirty="0" smtClean="0"/>
                  <a:t>TF-IDF</a:t>
                </a:r>
                <a:r>
                  <a:rPr lang="en-US" altLang="zh-TW" sz="2000" dirty="0" smtClean="0"/>
                  <a:t>(t1,d1,t1,c) </a:t>
                </a:r>
                <a:r>
                  <a:rPr lang="en-US" altLang="zh-TW" sz="2000" dirty="0"/>
                  <a:t>=  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0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2000" b="0" i="1" dirty="0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/>
                      </a:rPr>
                      <m:t>∗</m:t>
                    </m:r>
                    <m:r>
                      <a:rPr lang="en-US" altLang="zh-TW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b="0" i="0" dirty="0" smtClean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altLang="zh-TW" sz="2000" dirty="0"/>
                      <m:t>log</m:t>
                    </m:r>
                    <m:r>
                      <m:rPr>
                        <m:nor/>
                      </m:rPr>
                      <a:rPr lang="en-US" altLang="zh-TW" sz="2000" baseline="-25000" dirty="0"/>
                      <m:t>2</m:t>
                    </m:r>
                    <m:r>
                      <m:rPr>
                        <m:nor/>
                      </m:rPr>
                      <a:rPr lang="en-US" altLang="zh-TW" sz="2000" dirty="0"/>
                      <m:t> </m:t>
                    </m:r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zh-TW" sz="20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000" dirty="0"/>
              </a:p>
              <a:p>
                <a:pPr marL="274320" lvl="1">
                  <a:lnSpc>
                    <a:spcPct val="130000"/>
                  </a:lnSpc>
                </a:pPr>
                <a:r>
                  <a:rPr lang="en-US" altLang="zh-TW" sz="2000" dirty="0" smtClean="0"/>
                  <a:t>W</a:t>
                </a:r>
                <a:r>
                  <a:rPr lang="en-US" altLang="zh-TW" sz="2000" baseline="-25000" dirty="0" smtClean="0"/>
                  <a:t>TF-IDF</a:t>
                </a:r>
                <a:r>
                  <a:rPr lang="en-US" altLang="zh-TW" sz="2000" dirty="0" smtClean="0"/>
                  <a:t>(t2,d1,t2,c</a:t>
                </a:r>
                <a:r>
                  <a:rPr lang="en-US" altLang="zh-TW" sz="2000" dirty="0"/>
                  <a:t>)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zh-TW" sz="2000" i="1" dirty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/>
                      </a:rPr>
                      <m:t>∗(</m:t>
                    </m:r>
                    <m:r>
                      <m:rPr>
                        <m:nor/>
                      </m:rPr>
                      <a:rPr lang="en-US" altLang="zh-TW" sz="2000" b="0" i="0" dirty="0" smtClean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altLang="zh-TW" sz="2000" dirty="0"/>
                      <m:t>log</m:t>
                    </m:r>
                    <m:r>
                      <m:rPr>
                        <m:nor/>
                      </m:rPr>
                      <a:rPr lang="en-US" altLang="zh-TW" sz="2000" baseline="-25000" dirty="0"/>
                      <m:t>2</m:t>
                    </m:r>
                    <m:r>
                      <m:rPr>
                        <m:nor/>
                      </m:rPr>
                      <a:rPr lang="en-US" altLang="zh-TW" sz="2000" dirty="0"/>
                      <m:t> </m:t>
                    </m:r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zh-TW" sz="2000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13" y="3020447"/>
                <a:ext cx="5338116" cy="12273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6517032" y="4293096"/>
            <a:ext cx="2087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Q = t1 ,t2 </a:t>
            </a:r>
            <a:endParaRPr lang="zh-TW" altLang="en-US" sz="1600" dirty="0"/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3523360" y="3647688"/>
            <a:ext cx="2891014" cy="828493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3203847" y="3020447"/>
            <a:ext cx="432049" cy="633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517032" y="4227219"/>
            <a:ext cx="1439344" cy="497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6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LM RSV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59"/>
                <a:ext cx="5628350" cy="5053637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Language </a:t>
                </a:r>
                <a:r>
                  <a:rPr lang="en-US" altLang="zh-TW" dirty="0" err="1"/>
                  <a:t>modelling</a:t>
                </a:r>
                <a:r>
                  <a:rPr lang="en-US" altLang="zh-TW" dirty="0"/>
                  <a:t> (LM</a:t>
                </a:r>
                <a:r>
                  <a:rPr lang="en-US" altLang="zh-TW" dirty="0" smtClean="0"/>
                  <a:t>)</a:t>
                </a:r>
              </a:p>
              <a:p>
                <a:pPr lvl="1"/>
                <a:r>
                  <a:rPr lang="en-US" altLang="zh-TW" dirty="0" smtClean="0"/>
                  <a:t>within-document </a:t>
                </a:r>
                <a:r>
                  <a:rPr lang="en-US" altLang="zh-TW" dirty="0"/>
                  <a:t>term </a:t>
                </a:r>
                <a:r>
                  <a:rPr lang="en-US" altLang="zh-TW" dirty="0" smtClean="0"/>
                  <a:t>probability  (</a:t>
                </a:r>
                <a:r>
                  <a:rPr lang="en-US" altLang="zh-TW" dirty="0"/>
                  <a:t>foreground model</a:t>
                </a:r>
                <a:r>
                  <a:rPr lang="en-US" altLang="zh-TW" dirty="0" smtClean="0"/>
                  <a:t>) </a:t>
                </a:r>
              </a:p>
              <a:p>
                <a:pPr lvl="1"/>
                <a:endParaRPr lang="en-US" altLang="zh-TW" dirty="0" smtClean="0"/>
              </a:p>
              <a:p>
                <a:pPr marL="274320" lvl="1" indent="0">
                  <a:buNone/>
                </a:pPr>
                <a:r>
                  <a:rPr lang="en-US" altLang="zh-TW" dirty="0" smtClean="0"/>
                  <a:t>P(t1|d1)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sz="24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TW" sz="24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altLang="zh-TW" sz="2400" b="0" i="1" dirty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4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dirty="0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TW" sz="2400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4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 </a:t>
                </a:r>
              </a:p>
              <a:p>
                <a:pPr lvl="1"/>
                <a:r>
                  <a:rPr lang="en-US" altLang="zh-TW" dirty="0" smtClean="0"/>
                  <a:t>Collection-wide </a:t>
                </a:r>
                <a:r>
                  <a:rPr lang="en-US" altLang="zh-TW" dirty="0"/>
                  <a:t>term </a:t>
                </a:r>
                <a:r>
                  <a:rPr lang="en-US" altLang="zh-TW" dirty="0" smtClean="0"/>
                  <a:t>probability  (background </a:t>
                </a:r>
                <a:r>
                  <a:rPr lang="en-US" altLang="zh-TW" dirty="0"/>
                  <a:t>model</a:t>
                </a:r>
                <a:r>
                  <a:rPr lang="en-US" altLang="zh-TW" dirty="0" smtClean="0"/>
                  <a:t>).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59"/>
                <a:ext cx="5628350" cy="5053637"/>
              </a:xfrm>
              <a:blipFill rotWithShape="1">
                <a:blip r:embed="rId7"/>
                <a:stretch>
                  <a:fillRect l="-216" t="-1448" r="-50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3681"/>
            <a:ext cx="5328592" cy="6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3" y="5432147"/>
            <a:ext cx="5616624" cy="89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580112" y="5436996"/>
                <a:ext cx="2907847" cy="874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74320" lvl="1" indent="0">
                  <a:buNone/>
                </a:pPr>
                <a:r>
                  <a:rPr lang="en-US" altLang="zh-TW" sz="2200" dirty="0" smtClean="0"/>
                  <a:t>P(t1|c) </a:t>
                </a:r>
                <a:r>
                  <a:rPr lang="en-US" altLang="zh-TW" sz="22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sz="22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b="0" i="1" dirty="0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TW" sz="2200" b="0" i="1" dirty="0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TW" sz="22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b="0" i="1" dirty="0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TW" sz="2200" b="0" i="1" dirty="0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altLang="zh-TW" sz="2200" i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2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i="1" dirty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TW" sz="2200" b="0" i="1" dirty="0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altLang="zh-TW" sz="2200" i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2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200" b="0" i="1" dirty="0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TW" sz="2200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sz="2200" i="1" dirty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436996"/>
                <a:ext cx="2907847" cy="87402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圓角矩形 49"/>
          <p:cNvSpPr/>
          <p:nvPr/>
        </p:nvSpPr>
        <p:spPr>
          <a:xfrm>
            <a:off x="5919650" y="1198607"/>
            <a:ext cx="2992931" cy="28775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6785255" y="1409301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/>
              <a:t>t1, t1, t2</a:t>
            </a:r>
            <a:endParaRPr lang="zh-TW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6785255" y="2062703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1,t2</a:t>
            </a:r>
            <a:endParaRPr lang="zh-TW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6785255" y="2710775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1,t3</a:t>
            </a:r>
            <a:endParaRPr lang="zh-TW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6785255" y="3379814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/>
              <a:t>t2</a:t>
            </a:r>
            <a:endParaRPr lang="zh-TW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8691362" y="91057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c</a:t>
            </a:r>
            <a:endParaRPr lang="zh-TW" altLang="en-US" sz="2000" dirty="0"/>
          </a:p>
        </p:txBody>
      </p:sp>
      <p:sp>
        <p:nvSpPr>
          <p:cNvPr id="56" name="矩形 55"/>
          <p:cNvSpPr/>
          <p:nvPr/>
        </p:nvSpPr>
        <p:spPr>
          <a:xfrm>
            <a:off x="6249856" y="1487158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d1</a:t>
            </a:r>
            <a:endParaRPr lang="zh-TW" altLang="en-US" sz="1600" dirty="0"/>
          </a:p>
        </p:txBody>
      </p:sp>
      <p:sp>
        <p:nvSpPr>
          <p:cNvPr id="57" name="矩形 56"/>
          <p:cNvSpPr/>
          <p:nvPr/>
        </p:nvSpPr>
        <p:spPr>
          <a:xfrm>
            <a:off x="6230100" y="2062703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d2</a:t>
            </a:r>
            <a:endParaRPr lang="zh-TW" altLang="en-US" sz="1600" dirty="0"/>
          </a:p>
        </p:txBody>
      </p:sp>
      <p:sp>
        <p:nvSpPr>
          <p:cNvPr id="58" name="矩形 57"/>
          <p:cNvSpPr/>
          <p:nvPr/>
        </p:nvSpPr>
        <p:spPr>
          <a:xfrm>
            <a:off x="6230100" y="2710775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d3</a:t>
            </a:r>
            <a:endParaRPr lang="zh-TW" altLang="en-US" sz="1600" dirty="0"/>
          </a:p>
        </p:txBody>
      </p:sp>
      <p:sp>
        <p:nvSpPr>
          <p:cNvPr id="59" name="矩形 58"/>
          <p:cNvSpPr/>
          <p:nvPr/>
        </p:nvSpPr>
        <p:spPr>
          <a:xfrm>
            <a:off x="6230100" y="3380333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d4</a:t>
            </a:r>
            <a:endParaRPr lang="zh-TW" altLang="en-US" sz="1600" dirty="0"/>
          </a:p>
        </p:txBody>
      </p:sp>
      <p:sp>
        <p:nvSpPr>
          <p:cNvPr id="60" name="橢圓 59"/>
          <p:cNvSpPr/>
          <p:nvPr/>
        </p:nvSpPr>
        <p:spPr>
          <a:xfrm>
            <a:off x="7095856" y="1377857"/>
            <a:ext cx="389169" cy="473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7465220" y="1409301"/>
            <a:ext cx="389169" cy="473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7356622" y="2063719"/>
            <a:ext cx="389169" cy="473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7290440" y="2710775"/>
            <a:ext cx="389169" cy="473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4" name="直線單箭頭接點 63"/>
          <p:cNvCxnSpPr/>
          <p:nvPr/>
        </p:nvCxnSpPr>
        <p:spPr>
          <a:xfrm flipH="1">
            <a:off x="3851920" y="1851825"/>
            <a:ext cx="3711887" cy="1867062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6230100" y="1310685"/>
            <a:ext cx="2461262" cy="677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6156176" y="1310685"/>
            <a:ext cx="2535186" cy="26214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7" name="直線單箭頭接點 66"/>
          <p:cNvCxnSpPr/>
          <p:nvPr/>
        </p:nvCxnSpPr>
        <p:spPr>
          <a:xfrm>
            <a:off x="7563807" y="3284984"/>
            <a:ext cx="652466" cy="2300639"/>
          </a:xfrm>
          <a:prstGeom prst="straightConnector1">
            <a:avLst/>
          </a:prstGeom>
          <a:ln w="127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 animBg="1"/>
      <p:bldP spid="61" grpId="0" animBg="1"/>
      <p:bldP spid="62" grpId="0" animBg="1"/>
      <p:bldP spid="63" grpId="0" animBg="1"/>
      <p:bldP spid="65" grpId="0" animBg="1"/>
      <p:bldP spid="65" grpId="1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LM RSV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6855" y="1240160"/>
            <a:ext cx="8229600" cy="1642325"/>
          </a:xfrm>
        </p:spPr>
        <p:txBody>
          <a:bodyPr>
            <a:normAutofit/>
          </a:bodyPr>
          <a:lstStyle/>
          <a:p>
            <a:r>
              <a:rPr lang="en-US" altLang="zh-TW" dirty="0"/>
              <a:t>Language </a:t>
            </a:r>
            <a:r>
              <a:rPr lang="en-US" altLang="zh-TW" dirty="0" err="1"/>
              <a:t>modelling</a:t>
            </a:r>
            <a:r>
              <a:rPr lang="en-US" altLang="zh-TW" dirty="0"/>
              <a:t> (LM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The LM term weight is </a:t>
            </a:r>
            <a:r>
              <a:rPr lang="en-US" altLang="zh-TW" dirty="0" smtClean="0"/>
              <a:t>defined</a:t>
            </a:r>
          </a:p>
          <a:p>
            <a:pPr marL="457200" lvl="1" indent="0">
              <a:buNone/>
            </a:pPr>
            <a:r>
              <a:rPr lang="en-US" altLang="zh-TW" dirty="0" smtClean="0"/>
              <a:t>as </a:t>
            </a:r>
            <a:r>
              <a:rPr lang="en-US" altLang="zh-TW" dirty="0"/>
              <a:t>follows: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946629" y="1201040"/>
            <a:ext cx="2992931" cy="28775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12234" y="1411734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/>
              <a:t>t1, t1, t2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812234" y="2065136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1,t2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812234" y="2713208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1,t3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812234" y="3382247"/>
            <a:ext cx="1749101" cy="411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/>
              <a:t>t2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718341" y="91300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c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6276835" y="1489591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d1</a:t>
            </a:r>
            <a:endParaRPr lang="zh-TW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6257079" y="2065136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d2</a:t>
            </a:r>
            <a:endParaRPr lang="zh-TW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6257079" y="2713208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d3</a:t>
            </a:r>
            <a:endParaRPr lang="zh-TW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6257079" y="3382766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/>
              <a:t>d4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62074" y="3640234"/>
                <a:ext cx="5338116" cy="1228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4320" lvl="1">
                  <a:lnSpc>
                    <a:spcPct val="130000"/>
                  </a:lnSpc>
                </a:pPr>
                <a:r>
                  <a:rPr lang="en-US" altLang="zh-TW" sz="2000" dirty="0" smtClean="0"/>
                  <a:t>W</a:t>
                </a:r>
                <a:r>
                  <a:rPr lang="en-US" altLang="zh-TW" sz="2000" baseline="-25000" dirty="0" smtClean="0"/>
                  <a:t>LM</a:t>
                </a:r>
                <a:r>
                  <a:rPr lang="en-US" altLang="zh-TW" sz="2000" dirty="0" smtClean="0"/>
                  <a:t>(t1,d1,c) </a:t>
                </a:r>
                <a:r>
                  <a:rPr lang="en-US" altLang="zh-TW" sz="2000" dirty="0"/>
                  <a:t>=  </a:t>
                </a:r>
                <a:r>
                  <a:rPr lang="en-US" altLang="zh-TW" sz="2000" dirty="0" smtClean="0"/>
                  <a:t> log( 1+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0.7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0.3</m:t>
                        </m:r>
                      </m:den>
                    </m:f>
                    <m:r>
                      <a:rPr lang="en-US" altLang="zh-TW" sz="2000" b="0" i="1" dirty="0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0.66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0.5</m:t>
                        </m:r>
                      </m:den>
                    </m:f>
                    <m:r>
                      <a:rPr lang="en-US" altLang="zh-TW" sz="2000" b="0" i="1" dirty="0" smtClean="0">
                        <a:latin typeface="Cambria Math"/>
                      </a:rPr>
                      <m:t> )</m:t>
                    </m:r>
                  </m:oMath>
                </a14:m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= </a:t>
                </a:r>
                <a:r>
                  <a:rPr lang="en-US" altLang="zh-TW" sz="2000" dirty="0" smtClean="0"/>
                  <a:t>0.611</a:t>
                </a:r>
              </a:p>
              <a:p>
                <a:pPr marL="274320" lvl="1">
                  <a:lnSpc>
                    <a:spcPct val="130000"/>
                  </a:lnSpc>
                </a:pPr>
                <a:r>
                  <a:rPr lang="en-US" altLang="zh-TW" sz="2000" dirty="0" smtClean="0"/>
                  <a:t>W</a:t>
                </a:r>
                <a:r>
                  <a:rPr lang="en-US" altLang="zh-TW" sz="2000" baseline="-25000" dirty="0" smtClean="0"/>
                  <a:t>LM</a:t>
                </a:r>
                <a:r>
                  <a:rPr lang="en-US" altLang="zh-TW" sz="2000" dirty="0" smtClean="0"/>
                  <a:t>(t2,d1,c)</a:t>
                </a:r>
                <a:r>
                  <a:rPr lang="en-US" altLang="zh-TW" sz="2400" dirty="0"/>
                  <a:t> </a:t>
                </a:r>
                <a:r>
                  <a:rPr lang="en-US" altLang="zh-TW" sz="2000" dirty="0" smtClean="0"/>
                  <a:t>=  log</a:t>
                </a:r>
                <a:r>
                  <a:rPr lang="en-US" altLang="zh-TW" sz="2000" dirty="0"/>
                  <a:t>( 1+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0.7</m:t>
                        </m:r>
                      </m:num>
                      <m:den>
                        <m:r>
                          <a:rPr lang="en-US" altLang="zh-TW" sz="2000" i="1" dirty="0">
                            <a:latin typeface="Cambria Math"/>
                          </a:rPr>
                          <m:t>0.3</m:t>
                        </m:r>
                      </m:den>
                    </m:f>
                    <m:r>
                      <a:rPr lang="en-US" altLang="zh-TW" sz="2000" i="1" dirty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0.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33</m:t>
                        </m:r>
                      </m:num>
                      <m:den>
                        <m:r>
                          <a:rPr lang="en-US" altLang="zh-TW" sz="2000" i="1" dirty="0">
                            <a:latin typeface="Cambria Math"/>
                          </a:rPr>
                          <m:t>0.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375</m:t>
                        </m:r>
                      </m:den>
                    </m:f>
                    <m:r>
                      <m:rPr>
                        <m:nor/>
                      </m:rPr>
                      <a:rPr lang="en-US" altLang="zh-TW" sz="2000" b="0" i="0" dirty="0" smtClean="0">
                        <a:latin typeface="Cambria Math"/>
                      </a:rPr>
                      <m:t>) </m:t>
                    </m:r>
                    <m:r>
                      <m:rPr>
                        <m:nor/>
                      </m:rPr>
                      <a:rPr lang="en-US" altLang="zh-TW" sz="2000" dirty="0"/>
                      <m:t>=</m:t>
                    </m:r>
                    <m:r>
                      <m:rPr>
                        <m:nor/>
                      </m:rPr>
                      <a:rPr lang="en-US" altLang="zh-TW" sz="2000" b="0" i="0" dirty="0" smtClean="0"/>
                      <m:t> 0.485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74" y="3640234"/>
                <a:ext cx="5338116" cy="12289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7" y="2828272"/>
            <a:ext cx="50863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7" y="4914106"/>
            <a:ext cx="55149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6630926" y="4254697"/>
            <a:ext cx="2087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Q = t1 ,t2 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74784" y="5733256"/>
                <a:ext cx="6473480" cy="657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4320" lvl="1">
                  <a:lnSpc>
                    <a:spcPct val="130000"/>
                  </a:lnSpc>
                </a:pPr>
                <a:r>
                  <a:rPr lang="en-US" altLang="zh-TW" sz="2000" dirty="0" smtClean="0"/>
                  <a:t>RSV</a:t>
                </a:r>
                <a:r>
                  <a:rPr lang="en-US" altLang="zh-TW" sz="2000" baseline="-25000" dirty="0" smtClean="0"/>
                  <a:t>LM</a:t>
                </a:r>
                <a:r>
                  <a:rPr lang="en-US" altLang="zh-TW" sz="2000" dirty="0" smtClean="0"/>
                  <a:t>(t1,d1,c) </a:t>
                </a:r>
                <a:r>
                  <a:rPr lang="en-US" altLang="zh-TW" sz="2000" dirty="0"/>
                  <a:t>= </a:t>
                </a:r>
                <a14:m>
                  <m:oMath xmlns:m="http://schemas.openxmlformats.org/officeDocument/2006/math">
                    <m:r>
                      <a:rPr lang="en-US" altLang="zh-TW" sz="2000" b="0" i="0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2000" b="0" i="0" dirty="0" smtClean="0">
                        <a:latin typeface="Cambria Math"/>
                      </a:rPr>
                      <m:t> ∗</m:t>
                    </m:r>
                  </m:oMath>
                </a14:m>
                <a:r>
                  <a:rPr lang="en-US" altLang="zh-TW" sz="2000" dirty="0" smtClean="0"/>
                  <a:t>  0.611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2000" dirty="0">
                        <a:latin typeface="Cambria Math"/>
                      </a:rPr>
                      <m:t> ∗</m:t>
                    </m:r>
                    <m:r>
                      <m:rPr>
                        <m:nor/>
                      </m:rPr>
                      <a:rPr lang="en-US" altLang="zh-TW" sz="2000" b="0" i="0" dirty="0" smtClean="0"/>
                      <m:t>0.485 </m:t>
                    </m:r>
                    <m:r>
                      <m:rPr>
                        <m:nor/>
                      </m:rPr>
                      <a:rPr lang="en-US" altLang="zh-TW" sz="2000" dirty="0"/>
                      <m:t>=</m:t>
                    </m:r>
                    <m:r>
                      <m:rPr>
                        <m:nor/>
                      </m:rPr>
                      <a:rPr lang="en-US" altLang="zh-TW" sz="2000" b="0" i="0" dirty="0" smtClean="0"/>
                      <m:t> </m:t>
                    </m:r>
                    <m:r>
                      <m:rPr>
                        <m:nor/>
                      </m:rPr>
                      <a:rPr lang="en-US" altLang="zh-TW" sz="2000" dirty="0"/>
                      <m:t>0.548</m:t>
                    </m:r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4" y="5733256"/>
                <a:ext cx="6473480" cy="657296"/>
              </a:xfrm>
              <a:prstGeom prst="rect">
                <a:avLst/>
              </a:prstGeom>
              <a:blipFill rotWithShape="1">
                <a:blip r:embed="rId9"/>
                <a:stretch>
                  <a:fillRect b="-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21148</TotalTime>
  <Words>1101</Words>
  <Application>Microsoft Office PowerPoint</Application>
  <PresentationFormat>如螢幕大小 (4:3)</PresentationFormat>
  <Paragraphs>330</Paragraphs>
  <Slides>25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暗香撲面</vt:lpstr>
      <vt:lpstr>Ranking-based Processing of SQL Queries</vt:lpstr>
      <vt:lpstr>Outline</vt:lpstr>
      <vt:lpstr>Introduction</vt:lpstr>
      <vt:lpstr>Introduction</vt:lpstr>
      <vt:lpstr>Introduction</vt:lpstr>
      <vt:lpstr>TF-IDF RSV</vt:lpstr>
      <vt:lpstr>TF-IDF RSV </vt:lpstr>
      <vt:lpstr>LM RSV</vt:lpstr>
      <vt:lpstr>LM RSV</vt:lpstr>
      <vt:lpstr>Tuple Retrieval</vt:lpstr>
      <vt:lpstr>Tuple Retrieval</vt:lpstr>
      <vt:lpstr>SQL2PSQL  ALGORITHM Basic Views</vt:lpstr>
      <vt:lpstr>SQL2PSQL  ALGORITHM Basic Views</vt:lpstr>
      <vt:lpstr>SQL2PSQL  ALGORITHM Basic Views</vt:lpstr>
      <vt:lpstr>SQL2PSQL  ALGORITHM Basic Views</vt:lpstr>
      <vt:lpstr>PowerPoint 簡報</vt:lpstr>
      <vt:lpstr>TF-IDF-based Processing of SQL Queries</vt:lpstr>
      <vt:lpstr>TF-IDF-based Processing of SQL Queries</vt:lpstr>
      <vt:lpstr>LM-based Processing of SQL Queries</vt:lpstr>
      <vt:lpstr>LM-based Processing of SQL Queries</vt:lpstr>
      <vt:lpstr>Experiment</vt:lpstr>
      <vt:lpstr>Experiment - Evaluation</vt:lpstr>
      <vt:lpstr>Experiment</vt:lpstr>
      <vt:lpstr>Experiment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michael</cp:lastModifiedBy>
  <cp:revision>825</cp:revision>
  <cp:lastPrinted>2012-01-16T01:12:27Z</cp:lastPrinted>
  <dcterms:created xsi:type="dcterms:W3CDTF">2011-06-14T10:57:34Z</dcterms:created>
  <dcterms:modified xsi:type="dcterms:W3CDTF">2012-01-16T15:01:17Z</dcterms:modified>
</cp:coreProperties>
</file>